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2" r:id="rId2"/>
  </p:sldMasterIdLst>
  <p:notesMasterIdLst>
    <p:notesMasterId r:id="rId52"/>
  </p:notesMasterIdLst>
  <p:sldIdLst>
    <p:sldId id="256" r:id="rId3"/>
    <p:sldId id="259" r:id="rId4"/>
    <p:sldId id="260" r:id="rId5"/>
    <p:sldId id="261" r:id="rId6"/>
    <p:sldId id="286" r:id="rId7"/>
    <p:sldId id="301" r:id="rId8"/>
    <p:sldId id="292" r:id="rId9"/>
    <p:sldId id="293" r:id="rId10"/>
    <p:sldId id="294" r:id="rId11"/>
    <p:sldId id="295" r:id="rId12"/>
    <p:sldId id="263" r:id="rId13"/>
    <p:sldId id="271" r:id="rId14"/>
    <p:sldId id="266" r:id="rId15"/>
    <p:sldId id="264" r:id="rId16"/>
    <p:sldId id="265" r:id="rId17"/>
    <p:sldId id="267" r:id="rId18"/>
    <p:sldId id="268" r:id="rId19"/>
    <p:sldId id="270" r:id="rId20"/>
    <p:sldId id="269" r:id="rId21"/>
    <p:sldId id="273" r:id="rId22"/>
    <p:sldId id="275" r:id="rId23"/>
    <p:sldId id="297" r:id="rId24"/>
    <p:sldId id="299" r:id="rId25"/>
    <p:sldId id="300" r:id="rId26"/>
    <p:sldId id="302" r:id="rId27"/>
    <p:sldId id="303" r:id="rId28"/>
    <p:sldId id="304" r:id="rId29"/>
    <p:sldId id="305" r:id="rId30"/>
    <p:sldId id="287" r:id="rId31"/>
    <p:sldId id="296" r:id="rId32"/>
    <p:sldId id="306" r:id="rId33"/>
    <p:sldId id="307" r:id="rId34"/>
    <p:sldId id="277" r:id="rId35"/>
    <p:sldId id="278" r:id="rId36"/>
    <p:sldId id="308" r:id="rId37"/>
    <p:sldId id="280" r:id="rId38"/>
    <p:sldId id="281" r:id="rId39"/>
    <p:sldId id="309" r:id="rId40"/>
    <p:sldId id="310" r:id="rId41"/>
    <p:sldId id="311" r:id="rId42"/>
    <p:sldId id="312" r:id="rId43"/>
    <p:sldId id="313" r:id="rId44"/>
    <p:sldId id="314" r:id="rId45"/>
    <p:sldId id="315" r:id="rId46"/>
    <p:sldId id="316" r:id="rId47"/>
    <p:sldId id="279" r:id="rId48"/>
    <p:sldId id="283" r:id="rId49"/>
    <p:sldId id="282" r:id="rId50"/>
    <p:sldId id="274" r:id="rId51"/>
  </p:sldIdLst>
  <p:sldSz cx="18288000" cy="10287000"/>
  <p:notesSz cx="6858000" cy="9144000"/>
  <p:embeddedFontLs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Calibri Light" panose="020F0302020204030204" pitchFamily="34" charset="0"/>
      <p:regular r:id="rId57"/>
      <p:italic r:id="rId58"/>
    </p:embeddedFont>
    <p:embeddedFont>
      <p:font typeface="Consolas" panose="020B0609020204030204" pitchFamily="49" charset="0"/>
      <p:regular r:id="rId59"/>
      <p:bold r:id="rId60"/>
      <p:italic r:id="rId61"/>
      <p:boldItalic r:id="rId62"/>
    </p:embeddedFont>
    <p:embeddedFont>
      <p:font typeface="Montserrat" panose="00000500000000000000" pitchFamily="2" charset="0"/>
      <p:regular r:id="rId63"/>
      <p:bold r:id="rId64"/>
      <p:italic r:id="rId65"/>
      <p:boldItalic r:id="rId66"/>
    </p:embeddedFont>
    <p:embeddedFont>
      <p:font typeface="Montserrat Light" panose="00000400000000000000" pitchFamily="2" charset="0"/>
      <p:regular r:id="rId67"/>
      <p:bold r:id="rId68"/>
      <p:italic r:id="rId69"/>
      <p:boldItalic r:id="rId70"/>
    </p:embeddedFont>
    <p:embeddedFont>
      <p:font typeface="Open Sans" panose="020B0606030504020204" pitchFamily="34" charset="0"/>
      <p:regular r:id="rId71"/>
      <p:bold r:id="rId72"/>
      <p:italic r:id="rId73"/>
      <p:boldItalic r:id="rId74"/>
    </p:embeddedFont>
    <p:embeddedFont>
      <p:font typeface="Verdana" panose="020B0604030504040204" pitchFamily="3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9" roundtripDataSignature="AMtx7miuJAUaXl9BXm624TfL5RxDxFaw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74" Type="http://schemas.openxmlformats.org/officeDocument/2006/relationships/font" Target="fonts/font22.fntdata"/><Relationship Id="rId79" Type="http://customschemas.google.com/relationships/presentationmetadata" Target="metadata"/><Relationship Id="rId5" Type="http://schemas.openxmlformats.org/officeDocument/2006/relationships/slide" Target="slides/slide3.xml"/><Relationship Id="rId61" Type="http://schemas.openxmlformats.org/officeDocument/2006/relationships/font" Target="fonts/font9.fntdata"/><Relationship Id="rId82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77" Type="http://schemas.openxmlformats.org/officeDocument/2006/relationships/font" Target="fonts/font25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20.fntdata"/><Relationship Id="rId80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75" Type="http://schemas.openxmlformats.org/officeDocument/2006/relationships/font" Target="fonts/font23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5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font" Target="fonts/font21.fntdata"/><Relationship Id="rId78" Type="http://schemas.openxmlformats.org/officeDocument/2006/relationships/font" Target="fonts/font26.fntdata"/><Relationship Id="rId8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3.fntdata"/><Relationship Id="rId76" Type="http://schemas.openxmlformats.org/officeDocument/2006/relationships/font" Target="fonts/font24.fntdata"/><Relationship Id="rId7" Type="http://schemas.openxmlformats.org/officeDocument/2006/relationships/slide" Target="slides/slide5.xml"/><Relationship Id="rId71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4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1407C3-7001-45CD-AC15-69D30D8A9E10}" type="doc">
      <dgm:prSet loTypeId="urn:microsoft.com/office/officeart/2005/8/layout/pyramid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938A33-6407-4E23-864E-529727873A30}">
      <dgm:prSet phldrT="[Text]"/>
      <dgm:spPr/>
      <dgm:t>
        <a:bodyPr/>
        <a:lstStyle/>
        <a:p>
          <a:r>
            <a:rPr lang="en-US" dirty="0"/>
            <a:t>Presentation</a:t>
          </a:r>
        </a:p>
      </dgm:t>
    </dgm:pt>
    <dgm:pt modelId="{A9F2E81F-620E-4202-9BAF-F1C4A479A0DE}" type="parTrans" cxnId="{F2F48F22-3F70-480E-BC93-C91BAFE5D584}">
      <dgm:prSet/>
      <dgm:spPr/>
      <dgm:t>
        <a:bodyPr/>
        <a:lstStyle/>
        <a:p>
          <a:endParaRPr lang="en-US"/>
        </a:p>
      </dgm:t>
    </dgm:pt>
    <dgm:pt modelId="{5C196798-330D-4388-9E5C-EA0700A1D52C}" type="sibTrans" cxnId="{F2F48F22-3F70-480E-BC93-C91BAFE5D584}">
      <dgm:prSet/>
      <dgm:spPr/>
      <dgm:t>
        <a:bodyPr/>
        <a:lstStyle/>
        <a:p>
          <a:endParaRPr lang="en-US"/>
        </a:p>
      </dgm:t>
    </dgm:pt>
    <dgm:pt modelId="{A87CE436-827E-4329-9BF5-AF016E3CB4B4}">
      <dgm:prSet phldrT="[Text]"/>
      <dgm:spPr/>
      <dgm:t>
        <a:bodyPr/>
        <a:lstStyle/>
        <a:p>
          <a:r>
            <a:rPr lang="en-US" dirty="0"/>
            <a:t>Data Access</a:t>
          </a:r>
        </a:p>
      </dgm:t>
    </dgm:pt>
    <dgm:pt modelId="{BA74FE20-B7DC-4037-958A-3D4B0623290F}" type="parTrans" cxnId="{02AD4F03-7501-45F2-8AAB-21847065CFFD}">
      <dgm:prSet/>
      <dgm:spPr/>
      <dgm:t>
        <a:bodyPr/>
        <a:lstStyle/>
        <a:p>
          <a:endParaRPr lang="en-US"/>
        </a:p>
      </dgm:t>
    </dgm:pt>
    <dgm:pt modelId="{2171953A-872A-4F8A-921E-B138E2FE6F97}" type="sibTrans" cxnId="{02AD4F03-7501-45F2-8AAB-21847065CFFD}">
      <dgm:prSet/>
      <dgm:spPr/>
      <dgm:t>
        <a:bodyPr/>
        <a:lstStyle/>
        <a:p>
          <a:endParaRPr lang="en-US"/>
        </a:p>
      </dgm:t>
    </dgm:pt>
    <dgm:pt modelId="{FEA6CAE3-80F9-47C4-97E9-356E77607131}">
      <dgm:prSet phldrT="[Text]"/>
      <dgm:spPr/>
      <dgm:t>
        <a:bodyPr/>
        <a:lstStyle/>
        <a:p>
          <a:r>
            <a:rPr lang="en-US" dirty="0"/>
            <a:t>Logic</a:t>
          </a:r>
        </a:p>
      </dgm:t>
    </dgm:pt>
    <dgm:pt modelId="{B32B20E3-1A16-40E8-9238-C8379688908A}" type="parTrans" cxnId="{F7F80708-F67E-4BB7-B61A-3B9D61C0048D}">
      <dgm:prSet/>
      <dgm:spPr/>
      <dgm:t>
        <a:bodyPr/>
        <a:lstStyle/>
        <a:p>
          <a:endParaRPr lang="en-US"/>
        </a:p>
      </dgm:t>
    </dgm:pt>
    <dgm:pt modelId="{015BDF32-7998-470B-8095-12B84234580C}" type="sibTrans" cxnId="{F7F80708-F67E-4BB7-B61A-3B9D61C0048D}">
      <dgm:prSet/>
      <dgm:spPr/>
      <dgm:t>
        <a:bodyPr/>
        <a:lstStyle/>
        <a:p>
          <a:endParaRPr lang="en-US"/>
        </a:p>
      </dgm:t>
    </dgm:pt>
    <dgm:pt modelId="{AD03560E-A831-4855-8D7B-1E1D32CF9C7D}" type="pres">
      <dgm:prSet presAssocID="{4B1407C3-7001-45CD-AC15-69D30D8A9E10}" presName="compositeShape" presStyleCnt="0">
        <dgm:presLayoutVars>
          <dgm:dir/>
          <dgm:resizeHandles/>
        </dgm:presLayoutVars>
      </dgm:prSet>
      <dgm:spPr/>
    </dgm:pt>
    <dgm:pt modelId="{2B6E8C8A-73A8-4D97-AAC3-00F3D024DD19}" type="pres">
      <dgm:prSet presAssocID="{4B1407C3-7001-45CD-AC15-69D30D8A9E10}" presName="pyramid" presStyleLbl="node1" presStyleIdx="0" presStyleCnt="1" custLinFactNeighborX="200"/>
      <dgm:spPr/>
    </dgm:pt>
    <dgm:pt modelId="{1C124F41-24FD-444C-8C2F-44D083D0E8B8}" type="pres">
      <dgm:prSet presAssocID="{4B1407C3-7001-45CD-AC15-69D30D8A9E10}" presName="theList" presStyleCnt="0"/>
      <dgm:spPr/>
    </dgm:pt>
    <dgm:pt modelId="{D5BCF533-FF3F-40B6-ADB0-AA50783B4B8D}" type="pres">
      <dgm:prSet presAssocID="{FD938A33-6407-4E23-864E-529727873A30}" presName="aNode" presStyleLbl="fgAcc1" presStyleIdx="0" presStyleCnt="3">
        <dgm:presLayoutVars>
          <dgm:bulletEnabled val="1"/>
        </dgm:presLayoutVars>
      </dgm:prSet>
      <dgm:spPr/>
    </dgm:pt>
    <dgm:pt modelId="{8D05A79A-4405-4230-B82E-D813959A7E2C}" type="pres">
      <dgm:prSet presAssocID="{FD938A33-6407-4E23-864E-529727873A30}" presName="aSpace" presStyleCnt="0"/>
      <dgm:spPr/>
    </dgm:pt>
    <dgm:pt modelId="{B14025A1-9CFC-4200-89FB-25B190E2E391}" type="pres">
      <dgm:prSet presAssocID="{FEA6CAE3-80F9-47C4-97E9-356E77607131}" presName="aNode" presStyleLbl="fgAcc1" presStyleIdx="1" presStyleCnt="3">
        <dgm:presLayoutVars>
          <dgm:bulletEnabled val="1"/>
        </dgm:presLayoutVars>
      </dgm:prSet>
      <dgm:spPr/>
    </dgm:pt>
    <dgm:pt modelId="{EE438CFA-B2ED-462B-9AEF-CEBC1E603F28}" type="pres">
      <dgm:prSet presAssocID="{FEA6CAE3-80F9-47C4-97E9-356E77607131}" presName="aSpace" presStyleCnt="0"/>
      <dgm:spPr/>
    </dgm:pt>
    <dgm:pt modelId="{63079BBD-2048-4BE1-A91A-03BE75BE61C4}" type="pres">
      <dgm:prSet presAssocID="{A87CE436-827E-4329-9BF5-AF016E3CB4B4}" presName="aNode" presStyleLbl="fgAcc1" presStyleIdx="2" presStyleCnt="3">
        <dgm:presLayoutVars>
          <dgm:bulletEnabled val="1"/>
        </dgm:presLayoutVars>
      </dgm:prSet>
      <dgm:spPr/>
    </dgm:pt>
    <dgm:pt modelId="{8DCAC326-6E17-4303-90B3-13F06FEDCCD8}" type="pres">
      <dgm:prSet presAssocID="{A87CE436-827E-4329-9BF5-AF016E3CB4B4}" presName="aSpace" presStyleCnt="0"/>
      <dgm:spPr/>
    </dgm:pt>
  </dgm:ptLst>
  <dgm:cxnLst>
    <dgm:cxn modelId="{02AD4F03-7501-45F2-8AAB-21847065CFFD}" srcId="{4B1407C3-7001-45CD-AC15-69D30D8A9E10}" destId="{A87CE436-827E-4329-9BF5-AF016E3CB4B4}" srcOrd="2" destOrd="0" parTransId="{BA74FE20-B7DC-4037-958A-3D4B0623290F}" sibTransId="{2171953A-872A-4F8A-921E-B138E2FE6F97}"/>
    <dgm:cxn modelId="{F7F80708-F67E-4BB7-B61A-3B9D61C0048D}" srcId="{4B1407C3-7001-45CD-AC15-69D30D8A9E10}" destId="{FEA6CAE3-80F9-47C4-97E9-356E77607131}" srcOrd="1" destOrd="0" parTransId="{B32B20E3-1A16-40E8-9238-C8379688908A}" sibTransId="{015BDF32-7998-470B-8095-12B84234580C}"/>
    <dgm:cxn modelId="{F2F48F22-3F70-480E-BC93-C91BAFE5D584}" srcId="{4B1407C3-7001-45CD-AC15-69D30D8A9E10}" destId="{FD938A33-6407-4E23-864E-529727873A30}" srcOrd="0" destOrd="0" parTransId="{A9F2E81F-620E-4202-9BAF-F1C4A479A0DE}" sibTransId="{5C196798-330D-4388-9E5C-EA0700A1D52C}"/>
    <dgm:cxn modelId="{0F9BC633-B969-481B-8665-AB440A6931F7}" type="presOf" srcId="{4B1407C3-7001-45CD-AC15-69D30D8A9E10}" destId="{AD03560E-A831-4855-8D7B-1E1D32CF9C7D}" srcOrd="0" destOrd="0" presId="urn:microsoft.com/office/officeart/2005/8/layout/pyramid2"/>
    <dgm:cxn modelId="{51F3528F-8439-4693-80BA-553A71439733}" type="presOf" srcId="{FD938A33-6407-4E23-864E-529727873A30}" destId="{D5BCF533-FF3F-40B6-ADB0-AA50783B4B8D}" srcOrd="0" destOrd="0" presId="urn:microsoft.com/office/officeart/2005/8/layout/pyramid2"/>
    <dgm:cxn modelId="{19F9EED2-EC7C-4B5B-B91A-A9AB3A721AC6}" type="presOf" srcId="{FEA6CAE3-80F9-47C4-97E9-356E77607131}" destId="{B14025A1-9CFC-4200-89FB-25B190E2E391}" srcOrd="0" destOrd="0" presId="urn:microsoft.com/office/officeart/2005/8/layout/pyramid2"/>
    <dgm:cxn modelId="{CF7DFED3-FF79-4DB7-9A11-36362A501034}" type="presOf" srcId="{A87CE436-827E-4329-9BF5-AF016E3CB4B4}" destId="{63079BBD-2048-4BE1-A91A-03BE75BE61C4}" srcOrd="0" destOrd="0" presId="urn:microsoft.com/office/officeart/2005/8/layout/pyramid2"/>
    <dgm:cxn modelId="{8B620AAB-9A13-4F0C-8EA6-1BEF1D2A3D46}" type="presParOf" srcId="{AD03560E-A831-4855-8D7B-1E1D32CF9C7D}" destId="{2B6E8C8A-73A8-4D97-AAC3-00F3D024DD19}" srcOrd="0" destOrd="0" presId="urn:microsoft.com/office/officeart/2005/8/layout/pyramid2"/>
    <dgm:cxn modelId="{CD165C22-D961-409A-A76C-ABB935BDFA76}" type="presParOf" srcId="{AD03560E-A831-4855-8D7B-1E1D32CF9C7D}" destId="{1C124F41-24FD-444C-8C2F-44D083D0E8B8}" srcOrd="1" destOrd="0" presId="urn:microsoft.com/office/officeart/2005/8/layout/pyramid2"/>
    <dgm:cxn modelId="{70566E98-BFE5-4F10-A240-436EE56F20B8}" type="presParOf" srcId="{1C124F41-24FD-444C-8C2F-44D083D0E8B8}" destId="{D5BCF533-FF3F-40B6-ADB0-AA50783B4B8D}" srcOrd="0" destOrd="0" presId="urn:microsoft.com/office/officeart/2005/8/layout/pyramid2"/>
    <dgm:cxn modelId="{6683DAD8-BE55-4681-BACE-162E45CDF9EF}" type="presParOf" srcId="{1C124F41-24FD-444C-8C2F-44D083D0E8B8}" destId="{8D05A79A-4405-4230-B82E-D813959A7E2C}" srcOrd="1" destOrd="0" presId="urn:microsoft.com/office/officeart/2005/8/layout/pyramid2"/>
    <dgm:cxn modelId="{01F5A502-B29E-4D2C-B302-1E93B6C3FACE}" type="presParOf" srcId="{1C124F41-24FD-444C-8C2F-44D083D0E8B8}" destId="{B14025A1-9CFC-4200-89FB-25B190E2E391}" srcOrd="2" destOrd="0" presId="urn:microsoft.com/office/officeart/2005/8/layout/pyramid2"/>
    <dgm:cxn modelId="{A0BE5F4C-4853-4BCE-A78D-FB9830AB7B4D}" type="presParOf" srcId="{1C124F41-24FD-444C-8C2F-44D083D0E8B8}" destId="{EE438CFA-B2ED-462B-9AEF-CEBC1E603F28}" srcOrd="3" destOrd="0" presId="urn:microsoft.com/office/officeart/2005/8/layout/pyramid2"/>
    <dgm:cxn modelId="{6DF4810B-934B-4A06-A770-3D8122E5DCF3}" type="presParOf" srcId="{1C124F41-24FD-444C-8C2F-44D083D0E8B8}" destId="{63079BBD-2048-4BE1-A91A-03BE75BE61C4}" srcOrd="4" destOrd="0" presId="urn:microsoft.com/office/officeart/2005/8/layout/pyramid2"/>
    <dgm:cxn modelId="{9BE893C6-665B-4519-9FE4-EA394537EDEA}" type="presParOf" srcId="{1C124F41-24FD-444C-8C2F-44D083D0E8B8}" destId="{8DCAC326-6E17-4303-90B3-13F06FEDCCD8}" srcOrd="5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6E8C8A-73A8-4D97-AAC3-00F3D024DD19}">
      <dsp:nvSpPr>
        <dsp:cNvPr id="0" name=""/>
        <dsp:cNvSpPr/>
      </dsp:nvSpPr>
      <dsp:spPr>
        <a:xfrm>
          <a:off x="4146270" y="0"/>
          <a:ext cx="6527800" cy="652780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BCF533-FF3F-40B6-ADB0-AA50783B4B8D}">
      <dsp:nvSpPr>
        <dsp:cNvPr id="0" name=""/>
        <dsp:cNvSpPr/>
      </dsp:nvSpPr>
      <dsp:spPr>
        <a:xfrm>
          <a:off x="7397115" y="656286"/>
          <a:ext cx="4243070" cy="154525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/>
            <a:t>Presentation</a:t>
          </a:r>
        </a:p>
      </dsp:txBody>
      <dsp:txXfrm>
        <a:off x="7472548" y="731719"/>
        <a:ext cx="4092204" cy="1394386"/>
      </dsp:txXfrm>
    </dsp:sp>
    <dsp:sp modelId="{B14025A1-9CFC-4200-89FB-25B190E2E391}">
      <dsp:nvSpPr>
        <dsp:cNvPr id="0" name=""/>
        <dsp:cNvSpPr/>
      </dsp:nvSpPr>
      <dsp:spPr>
        <a:xfrm>
          <a:off x="7397115" y="2394695"/>
          <a:ext cx="4243070" cy="154525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/>
            <a:t>Logic</a:t>
          </a:r>
        </a:p>
      </dsp:txBody>
      <dsp:txXfrm>
        <a:off x="7472548" y="2470128"/>
        <a:ext cx="4092204" cy="1394386"/>
      </dsp:txXfrm>
    </dsp:sp>
    <dsp:sp modelId="{63079BBD-2048-4BE1-A91A-03BE75BE61C4}">
      <dsp:nvSpPr>
        <dsp:cNvPr id="0" name=""/>
        <dsp:cNvSpPr/>
      </dsp:nvSpPr>
      <dsp:spPr>
        <a:xfrm>
          <a:off x="7397115" y="4133104"/>
          <a:ext cx="4243070" cy="1545252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/>
            <a:t>Data Access</a:t>
          </a:r>
        </a:p>
      </dsp:txBody>
      <dsp:txXfrm>
        <a:off x="7472548" y="4208537"/>
        <a:ext cx="4092204" cy="13943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2047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3785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8421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No Logo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27A469-413C-495F-B06D-8F694823D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841395-B1DC-4A40-82FB-30E7E15EE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8BB57A-6C65-4CB6-A44E-BBFFFF0E6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432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D6EF5-5B76-48D6-94BE-E8E3A3E3D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598AB-164A-47EB-BA8E-8549D5903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E2777-AC73-42BF-97A3-800A8BF3C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E9F99D-E20B-4D88-82E3-35D7719E8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39A98C-723B-4352-90AC-885D5A658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4ABF0C-70BA-43E2-B34A-AA2BF5E1F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30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83FD4-F5DD-4EBB-A901-469AB6BB8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0EC5D6-04BB-4F26-B185-DFE4A23FCB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AF5438-674D-4B94-8FD4-758B78D03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BBB3F-5EBF-46A1-A28E-32003B000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013AA-3308-46CE-9D73-EED6B95C3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05FB8-411E-4B45-A125-5A5920953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188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7AB0-2B38-411A-AE7D-342D982C1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C9D7F-B1E7-4950-B7E7-1BBED918C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81FE-4E07-492B-B8BF-BB38AF1DD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E03F7-4F23-480B-84B3-07A2A075E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27ED9-83FC-4B4E-8720-9EB42938E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42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DA9D10-4705-43C0-B236-A8F7DC09EC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B28DF-0760-459D-9D47-1FE89F12B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31FEF-FD0C-43DE-9B09-3EFB992E9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7E8F1-D7A2-4064-9BC1-768C4225D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6FF0B-ACD8-4555-9F3D-8AB38B40D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984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Blue Background - White Logo">
  <p:cSld name="CUSTOM_1">
    <p:bg>
      <p:bgPr>
        <a:solidFill>
          <a:srgbClr val="1A1AE8"/>
        </a:solid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g80530d03b2_0_25"/>
          <p:cNvPicPr preferRelativeResize="0"/>
          <p:nvPr/>
        </p:nvPicPr>
        <p:blipFill rotWithShape="1">
          <a:blip r:embed="rId2">
            <a:alphaModFix/>
          </a:blip>
          <a:srcRect t="30653" b="30653"/>
          <a:stretch/>
        </p:blipFill>
        <p:spPr>
          <a:xfrm>
            <a:off x="7963522" y="9607407"/>
            <a:ext cx="2360964" cy="478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Black Logo">
  <p:cSld name="CUSTOM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g80530d03b2_0_20"/>
          <p:cNvPicPr preferRelativeResize="0"/>
          <p:nvPr/>
        </p:nvPicPr>
        <p:blipFill rotWithShape="1">
          <a:blip r:embed="rId2">
            <a:alphaModFix/>
          </a:blip>
          <a:srcRect t="30653" b="30653"/>
          <a:stretch/>
        </p:blipFill>
        <p:spPr>
          <a:xfrm>
            <a:off x="7975264" y="9600637"/>
            <a:ext cx="2337471" cy="473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89813-0D91-45E7-8115-91FA2D6ED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F80EF-4074-4AAD-98ED-D66A2FFEE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09148-8955-4597-A016-105CD78BB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752D9-E32F-4086-A6DA-28AB46C7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EE50F4-33C0-4323-B073-747CBB659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36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7B4EF-9279-41B8-AA74-442708079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BEF36-2B7E-4B52-9750-40F41BC6A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C7C58-6B84-442E-94C4-B3D3642EA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9ECBE-2E0A-4509-9CF2-30B2A95A1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52C94-49AF-4506-8C7D-84CE64EB9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9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55DC0-334C-456C-8C45-627DC081B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DED40-EECE-4F7E-BD44-F9BF645FF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5C333A-EDFB-44CF-BAB5-9E5BCA9E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0F4E5-6BAA-4662-93B3-798C4CA34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AA700-FCAC-46BC-9BD5-6E419022B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13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E76FA-B383-4712-B9FB-BFE82305E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C624C-BB46-4D13-8C06-01F8CCE204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693C8E-3A02-46F2-976D-F337CA61B1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414C1-9A54-453E-B14B-6CE1F7C7F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818B4-1899-42FC-8036-84B5DB297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068AC-0F00-485D-9B7A-056DDA059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020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B8C12-F9DF-4A85-8388-B66C38C30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63F88C-302F-40A5-B4C6-C102765FF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68BA23-49E4-4838-97A9-3FA270D12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1F1D31-0A1A-4005-9BB6-D03C06C69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E80E98-DBB3-4E0A-ADEB-7DBE0DD04F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9134C8-7000-4A1E-970F-CEA1DC14F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01FD24-9446-4E75-8B44-7BB910FB0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8AACCD-9D61-4765-896E-C311303F9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421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239DC-58A1-4CA2-B205-6F4C3314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BE886B-58C8-446C-86E3-FCCEEDD5A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37DFA6-BC14-4F0F-88DA-A4D91EBA1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181865-8C00-4F93-8928-34D247010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67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536C54-9933-4D4A-A63B-48A17F08E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95D2E-A2EE-4CB0-966E-06B45D060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EE839-EAFE-4021-A3C4-06040643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FC68F-4098-4CC5-8E3E-B4D738D8629C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033D9-97C0-4BD8-B78C-E912633FFE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435DB-9851-4D56-A125-AAEE12D8CF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22747B-E154-4C40-A209-E3ED42F50C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1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E8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"/>
          <p:cNvPicPr preferRelativeResize="0"/>
          <p:nvPr/>
        </p:nvPicPr>
        <p:blipFill>
          <a:blip r:embed="rId3">
            <a:alphaModFix amt="55000"/>
          </a:blip>
          <a:stretch>
            <a:fillRect/>
          </a:stretch>
        </p:blipFill>
        <p:spPr>
          <a:xfrm>
            <a:off x="12195625" y="3790813"/>
            <a:ext cx="10137976" cy="624662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/>
          <p:nvPr/>
        </p:nvSpPr>
        <p:spPr>
          <a:xfrm>
            <a:off x="11509350" y="6112550"/>
            <a:ext cx="2278200" cy="2295900"/>
          </a:xfrm>
          <a:prstGeom prst="rect">
            <a:avLst/>
          </a:prstGeom>
          <a:solidFill>
            <a:srgbClr val="1A1A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4">
            <a:alphaModFix/>
          </a:blip>
          <a:srcRect l="27813" t="32425" r="50567"/>
          <a:stretch/>
        </p:blipFill>
        <p:spPr>
          <a:xfrm>
            <a:off x="-433725" y="-330000"/>
            <a:ext cx="2552701" cy="1093812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/>
          <p:nvPr/>
        </p:nvSpPr>
        <p:spPr>
          <a:xfrm>
            <a:off x="-1147731" y="-438150"/>
            <a:ext cx="2552700" cy="111633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1"/>
          <p:cNvSpPr/>
          <p:nvPr/>
        </p:nvSpPr>
        <p:spPr>
          <a:xfrm>
            <a:off x="1221635" y="2509378"/>
            <a:ext cx="2885229" cy="684975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E8BE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Google Shape;20;p1"/>
          <p:cNvPicPr preferRelativeResize="0"/>
          <p:nvPr/>
        </p:nvPicPr>
        <p:blipFill rotWithShape="1">
          <a:blip r:embed="rId5">
            <a:alphaModFix/>
          </a:blip>
          <a:srcRect t="32266" b="32263"/>
          <a:stretch/>
        </p:blipFill>
        <p:spPr>
          <a:xfrm>
            <a:off x="14246306" y="1028700"/>
            <a:ext cx="3267102" cy="60645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"/>
          <p:cNvSpPr txBox="1"/>
          <p:nvPr/>
        </p:nvSpPr>
        <p:spPr>
          <a:xfrm>
            <a:off x="2368075" y="4569950"/>
            <a:ext cx="11419500" cy="182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0" b="1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PHP</a:t>
            </a:r>
            <a:endParaRPr sz="11000" b="1" dirty="0">
              <a:solidFill>
                <a:srgbClr val="E8EEF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368079" y="8791258"/>
            <a:ext cx="8994686" cy="1206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Presented by </a:t>
            </a:r>
            <a:r>
              <a:rPr lang="en-US" sz="2800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Eng. Ramy Ibrahim</a:t>
            </a:r>
            <a:endParaRPr sz="2800" dirty="0">
              <a:solidFill>
                <a:srgbClr val="E8EEF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+20 10 928 128 48– ramymibrahim@yahoo.com</a:t>
            </a:r>
            <a:endParaRPr sz="2800" dirty="0">
              <a:solidFill>
                <a:srgbClr val="E8EEF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23;p1"/>
          <p:cNvSpPr txBox="1"/>
          <p:nvPr/>
        </p:nvSpPr>
        <p:spPr>
          <a:xfrm>
            <a:off x="2368078" y="952500"/>
            <a:ext cx="575394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PHP</a:t>
            </a:r>
            <a:r>
              <a:rPr lang="en-US" sz="3600" b="0" i="0" u="none" strike="noStrike" cap="none" dirty="0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 err="1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Crash</a:t>
            </a:r>
            <a:r>
              <a:rPr lang="en-US" sz="3600" b="0" i="0" u="none" strike="noStrike" cap="none" dirty="0" err="1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r>
              <a:rPr lang="en-US" sz="3600" dirty="0" err="1">
                <a:solidFill>
                  <a:srgbClr val="E8EEF1"/>
                </a:solidFill>
                <a:latin typeface="Montserrat"/>
                <a:ea typeface="Montserrat"/>
                <a:cs typeface="Montserrat"/>
                <a:sym typeface="Montserrat"/>
              </a:rPr>
              <a:t>ourse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89D34-00F1-4D30-9EA4-4395194F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6757D-6075-4B3F-A713-875110C90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&lt;?php ?&gt;</a:t>
            </a:r>
          </a:p>
          <a:p>
            <a:r>
              <a:rPr lang="en-US" dirty="0"/>
              <a:t>Close or not</a:t>
            </a:r>
          </a:p>
          <a:p>
            <a:r>
              <a:rPr lang="en-US" dirty="0"/>
              <a:t>echo</a:t>
            </a:r>
          </a:p>
          <a:p>
            <a:r>
              <a:rPr lang="en-US" dirty="0"/>
              <a:t>&lt;?= ?&gt;</a:t>
            </a:r>
          </a:p>
          <a:p>
            <a:r>
              <a:rPr lang="en-US" dirty="0"/>
              <a:t>Escaping from HTML</a:t>
            </a:r>
          </a:p>
          <a:p>
            <a:r>
              <a:rPr lang="en-US" dirty="0"/>
              <a:t>Comments</a:t>
            </a:r>
          </a:p>
        </p:txBody>
      </p:sp>
    </p:spTree>
    <p:extLst>
      <p:ext uri="{BB962C8B-B14F-4D97-AF65-F5344CB8AC3E}">
        <p14:creationId xmlns:p14="http://schemas.microsoft.com/office/powerpoint/2010/main" val="755378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Bool</a:t>
            </a:r>
          </a:p>
          <a:p>
            <a:r>
              <a:rPr lang="en-US" dirty="0"/>
              <a:t>Int</a:t>
            </a:r>
          </a:p>
          <a:p>
            <a:r>
              <a:rPr lang="en-US" dirty="0"/>
              <a:t>Float (aka double)</a:t>
            </a:r>
          </a:p>
          <a:p>
            <a:r>
              <a:rPr lang="en-US" dirty="0"/>
              <a:t>String</a:t>
            </a:r>
          </a:p>
          <a:p>
            <a:r>
              <a:rPr lang="en-US" dirty="0"/>
              <a:t>Array</a:t>
            </a:r>
          </a:p>
          <a:p>
            <a:r>
              <a:rPr lang="en-US" dirty="0"/>
              <a:t>Object</a:t>
            </a:r>
          </a:p>
        </p:txBody>
      </p:sp>
    </p:spTree>
    <p:extLst>
      <p:ext uri="{BB962C8B-B14F-4D97-AF65-F5344CB8AC3E}">
        <p14:creationId xmlns:p14="http://schemas.microsoft.com/office/powerpoint/2010/main" val="2208023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$</a:t>
            </a:r>
          </a:p>
          <a:p>
            <a:r>
              <a:rPr lang="en-US" dirty="0"/>
              <a:t>Variable names start with _ or a-z</a:t>
            </a:r>
          </a:p>
          <a:p>
            <a:r>
              <a:rPr lang="en-US" dirty="0"/>
              <a:t>Variable string can contain _ or a-z or 0-9 only</a:t>
            </a:r>
          </a:p>
          <a:p>
            <a:r>
              <a:rPr lang="en-US" dirty="0"/>
              <a:t>Meaningful names (_ or camel case)</a:t>
            </a:r>
          </a:p>
          <a:p>
            <a:r>
              <a:rPr lang="en-US" dirty="0"/>
              <a:t>Super global variables</a:t>
            </a:r>
          </a:p>
          <a:p>
            <a:pPr lvl="1"/>
            <a:r>
              <a:rPr lang="en-US" dirty="0"/>
              <a:t>$GLOBALSE</a:t>
            </a:r>
          </a:p>
          <a:p>
            <a:pPr lvl="1"/>
            <a:r>
              <a:rPr lang="en-US" dirty="0"/>
              <a:t>$_SESSION,$_COOKIES</a:t>
            </a:r>
          </a:p>
          <a:p>
            <a:pPr lvl="1"/>
            <a:r>
              <a:rPr lang="en-US" dirty="0"/>
              <a:t>$_GET,$_POST,$_REQUEST</a:t>
            </a:r>
          </a:p>
          <a:p>
            <a:pPr lvl="1"/>
            <a:r>
              <a:rPr lang="en-US" dirty="0"/>
              <a:t>$_SERVER</a:t>
            </a:r>
          </a:p>
          <a:p>
            <a:pPr lvl="1"/>
            <a:r>
              <a:rPr lang="en-US" dirty="0"/>
              <a:t>$_ENV</a:t>
            </a:r>
          </a:p>
          <a:p>
            <a:pPr lvl="1"/>
            <a:r>
              <a:rPr lang="en-US" dirty="0"/>
              <a:t>$_FILES</a:t>
            </a:r>
          </a:p>
        </p:txBody>
      </p:sp>
    </p:spTree>
    <p:extLst>
      <p:ext uri="{BB962C8B-B14F-4D97-AF65-F5344CB8AC3E}">
        <p14:creationId xmlns:p14="http://schemas.microsoft.com/office/powerpoint/2010/main" val="2217486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Var_dump</a:t>
            </a:r>
            <a:endParaRPr lang="en-US" dirty="0"/>
          </a:p>
          <a:p>
            <a:r>
              <a:rPr lang="en-US" dirty="0" err="1"/>
              <a:t>Var_export</a:t>
            </a:r>
            <a:endParaRPr lang="en-US" dirty="0"/>
          </a:p>
          <a:p>
            <a:r>
              <a:rPr lang="en-US" dirty="0"/>
              <a:t>die</a:t>
            </a:r>
          </a:p>
        </p:txBody>
      </p:sp>
    </p:spTree>
    <p:extLst>
      <p:ext uri="{BB962C8B-B14F-4D97-AF65-F5344CB8AC3E}">
        <p14:creationId xmlns:p14="http://schemas.microsoft.com/office/powerpoint/2010/main" val="3399131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 functions &amp; Casting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Gettype</a:t>
            </a:r>
            <a:endParaRPr lang="en-US" dirty="0"/>
          </a:p>
          <a:p>
            <a:r>
              <a:rPr lang="en-US" dirty="0" err="1"/>
              <a:t>Settype</a:t>
            </a:r>
            <a:endParaRPr lang="en-US" dirty="0"/>
          </a:p>
          <a:p>
            <a:r>
              <a:rPr lang="en-US" dirty="0" err="1"/>
              <a:t>Is_set</a:t>
            </a:r>
            <a:endParaRPr lang="en-US" dirty="0"/>
          </a:p>
          <a:p>
            <a:r>
              <a:rPr lang="en-US" dirty="0" err="1"/>
              <a:t>Un_set</a:t>
            </a:r>
            <a:endParaRPr lang="en-US" dirty="0"/>
          </a:p>
          <a:p>
            <a:r>
              <a:rPr lang="en-US" dirty="0" err="1"/>
              <a:t>Is_int</a:t>
            </a:r>
            <a:endParaRPr lang="en-US" dirty="0"/>
          </a:p>
          <a:p>
            <a:r>
              <a:rPr lang="en-US" dirty="0" err="1"/>
              <a:t>Is_float</a:t>
            </a:r>
            <a:endParaRPr lang="en-US" dirty="0"/>
          </a:p>
          <a:p>
            <a:r>
              <a:rPr lang="en-US" dirty="0" err="1"/>
              <a:t>is_string</a:t>
            </a:r>
            <a:endParaRPr lang="en-US" dirty="0"/>
          </a:p>
          <a:p>
            <a:r>
              <a:rPr lang="en-US" dirty="0" err="1"/>
              <a:t>Is_bool</a:t>
            </a:r>
            <a:endParaRPr lang="en-US" dirty="0"/>
          </a:p>
          <a:p>
            <a:r>
              <a:rPr lang="en-US" dirty="0"/>
              <a:t>casting</a:t>
            </a:r>
          </a:p>
        </p:txBody>
      </p:sp>
    </p:spTree>
    <p:extLst>
      <p:ext uri="{BB962C8B-B14F-4D97-AF65-F5344CB8AC3E}">
        <p14:creationId xmlns:p14="http://schemas.microsoft.com/office/powerpoint/2010/main" val="193125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Falsely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False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0.0</a:t>
            </a:r>
          </a:p>
          <a:p>
            <a:r>
              <a:rPr lang="en-US" dirty="0"/>
              <a:t>-0.0</a:t>
            </a:r>
          </a:p>
          <a:p>
            <a:r>
              <a:rPr lang="en-US" dirty="0"/>
              <a:t>“0”</a:t>
            </a:r>
          </a:p>
          <a:p>
            <a:r>
              <a:rPr lang="en-US" dirty="0"/>
              <a:t>[]</a:t>
            </a:r>
          </a:p>
          <a:p>
            <a:r>
              <a:rPr lang="en-US" dirty="0"/>
              <a:t>“”</a:t>
            </a:r>
          </a:p>
          <a:p>
            <a:r>
              <a:rPr lang="en-US" dirty="0"/>
              <a:t>Null</a:t>
            </a:r>
          </a:p>
          <a:p>
            <a:r>
              <a:rPr lang="en-US" dirty="0"/>
              <a:t>All other values are true even (empty resource and NAN)</a:t>
            </a:r>
          </a:p>
        </p:txBody>
      </p:sp>
    </p:spTree>
    <p:extLst>
      <p:ext uri="{BB962C8B-B14F-4D97-AF65-F5344CB8AC3E}">
        <p14:creationId xmlns:p14="http://schemas.microsoft.com/office/powerpoint/2010/main" val="2587413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Arithmetic</a:t>
            </a:r>
          </a:p>
          <a:p>
            <a:r>
              <a:rPr lang="en-US" dirty="0"/>
              <a:t>Assignment</a:t>
            </a:r>
          </a:p>
          <a:p>
            <a:r>
              <a:rPr lang="en-US" dirty="0"/>
              <a:t>Comparison</a:t>
            </a:r>
          </a:p>
          <a:p>
            <a:r>
              <a:rPr lang="en-US" dirty="0"/>
              <a:t>Logical Operators</a:t>
            </a:r>
          </a:p>
          <a:p>
            <a:r>
              <a:rPr lang="en-US" dirty="0"/>
              <a:t>Array Operators</a:t>
            </a:r>
          </a:p>
          <a:p>
            <a:pPr lvl="1"/>
            <a:r>
              <a:rPr lang="en-US" dirty="0"/>
              <a:t>Union (+)</a:t>
            </a:r>
          </a:p>
          <a:p>
            <a:pPr lvl="1"/>
            <a:r>
              <a:rPr lang="en-US" dirty="0"/>
              <a:t>Equality (==,!=,&lt;&gt;)</a:t>
            </a:r>
          </a:p>
          <a:p>
            <a:pPr lvl="1"/>
            <a:r>
              <a:rPr lang="en-US" dirty="0"/>
              <a:t>Identity (===,!==)</a:t>
            </a:r>
          </a:p>
        </p:txBody>
      </p:sp>
    </p:spTree>
    <p:extLst>
      <p:ext uri="{BB962C8B-B14F-4D97-AF65-F5344CB8AC3E}">
        <p14:creationId xmlns:p14="http://schemas.microsoft.com/office/powerpoint/2010/main" val="1086388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</a:t>
            </a:r>
          </a:p>
          <a:p>
            <a:r>
              <a:rPr lang="en-US" dirty="0"/>
              <a:t>If else</a:t>
            </a:r>
          </a:p>
          <a:p>
            <a:r>
              <a:rPr lang="en-US" dirty="0"/>
              <a:t>If else if else</a:t>
            </a:r>
          </a:p>
          <a:p>
            <a:r>
              <a:rPr lang="en-US" dirty="0"/>
              <a:t>Switch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024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</a:t>
            </a:r>
          </a:p>
          <a:p>
            <a:r>
              <a:rPr lang="en-US" dirty="0"/>
              <a:t>While</a:t>
            </a:r>
          </a:p>
          <a:p>
            <a:r>
              <a:rPr lang="en-US" dirty="0"/>
              <a:t>Do While</a:t>
            </a:r>
          </a:p>
          <a:p>
            <a:r>
              <a:rPr lang="en-US" dirty="0"/>
              <a:t>Foreach of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174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Indexed</a:t>
            </a:r>
          </a:p>
          <a:p>
            <a:r>
              <a:rPr lang="en-US" dirty="0"/>
              <a:t>Associative</a:t>
            </a:r>
          </a:p>
          <a:p>
            <a:r>
              <a:rPr lang="en-US" dirty="0"/>
              <a:t>Multi-dimensional</a:t>
            </a:r>
          </a:p>
          <a:p>
            <a:r>
              <a:rPr lang="en-US" dirty="0"/>
              <a:t>Array functions</a:t>
            </a:r>
          </a:p>
          <a:p>
            <a:pPr lvl="1"/>
            <a:r>
              <a:rPr lang="en-US" dirty="0"/>
              <a:t>Count</a:t>
            </a:r>
          </a:p>
          <a:p>
            <a:pPr lvl="1"/>
            <a:r>
              <a:rPr lang="en-US" dirty="0" err="1"/>
              <a:t>Sort,rsort</a:t>
            </a:r>
            <a:endParaRPr lang="en-US" dirty="0"/>
          </a:p>
          <a:p>
            <a:pPr lvl="1"/>
            <a:r>
              <a:rPr lang="en-US" dirty="0" err="1"/>
              <a:t>Asort,arsort</a:t>
            </a:r>
            <a:endParaRPr lang="en-US" dirty="0"/>
          </a:p>
          <a:p>
            <a:pPr lvl="1"/>
            <a:r>
              <a:rPr lang="en-US" dirty="0" err="1"/>
              <a:t>Ksort,krsort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991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4"/>
          <p:cNvGrpSpPr/>
          <p:nvPr/>
        </p:nvGrpSpPr>
        <p:grpSpPr>
          <a:xfrm>
            <a:off x="1443453" y="5028576"/>
            <a:ext cx="11538658" cy="2710827"/>
            <a:chOff x="0" y="-66675"/>
            <a:chExt cx="15384878" cy="3614438"/>
          </a:xfrm>
        </p:grpSpPr>
        <p:sp>
          <p:nvSpPr>
            <p:cNvPr id="64" name="Google Shape;64;p4"/>
            <p:cNvSpPr txBox="1"/>
            <p:nvPr/>
          </p:nvSpPr>
          <p:spPr>
            <a:xfrm>
              <a:off x="0" y="-66675"/>
              <a:ext cx="15384878" cy="14783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1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5500" b="1" i="0" u="none" strike="noStrike" cap="none" dirty="0">
                  <a:solidFill>
                    <a:srgbClr val="E8BE0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How web works</a:t>
              </a:r>
              <a:endParaRPr dirty="0">
                <a:solidFill>
                  <a:srgbClr val="E8BE02"/>
                </a:solidFill>
              </a:endParaRPr>
            </a:p>
          </p:txBody>
        </p:sp>
        <p:sp>
          <p:nvSpPr>
            <p:cNvPr id="65" name="Google Shape;65;p4"/>
            <p:cNvSpPr txBox="1"/>
            <p:nvPr/>
          </p:nvSpPr>
          <p:spPr>
            <a:xfrm>
              <a:off x="0" y="2624433"/>
              <a:ext cx="15384878" cy="9233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 dirty="0">
                  <a:solidFill>
                    <a:srgbClr val="E8EEF1"/>
                  </a:solidFill>
                  <a:latin typeface="Montserrat Light"/>
                  <a:sym typeface="Montserrat Light"/>
                </a:rPr>
                <a:t>The complete story</a:t>
              </a:r>
              <a:endParaRPr lang="en-US" dirty="0"/>
            </a:p>
          </p:txBody>
        </p:sp>
      </p:grpSp>
      <p:sp>
        <p:nvSpPr>
          <p:cNvPr id="66" name="Google Shape;66;p4"/>
          <p:cNvSpPr/>
          <p:nvPr/>
        </p:nvSpPr>
        <p:spPr>
          <a:xfrm>
            <a:off x="0" y="8915614"/>
            <a:ext cx="2886906" cy="685373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8BE02"/>
              </a:solidFill>
            </a:endParaRPr>
          </a:p>
        </p:txBody>
      </p:sp>
      <p:sp>
        <p:nvSpPr>
          <p:cNvPr id="67" name="Google Shape;67;p4"/>
          <p:cNvSpPr/>
          <p:nvPr/>
        </p:nvSpPr>
        <p:spPr>
          <a:xfrm rot="10800000">
            <a:off x="15401094" y="686014"/>
            <a:ext cx="2886906" cy="685373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E8BE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8BE02"/>
              </a:solidFill>
            </a:endParaRPr>
          </a:p>
        </p:txBody>
      </p:sp>
      <p:pic>
        <p:nvPicPr>
          <p:cNvPr id="69" name="Google Shape;69;p4"/>
          <p:cNvPicPr preferRelativeResize="0"/>
          <p:nvPr/>
        </p:nvPicPr>
        <p:blipFill rotWithShape="1">
          <a:blip r:embed="rId3">
            <a:alphaModFix/>
          </a:blip>
          <a:srcRect t="32266" b="32263"/>
          <a:stretch/>
        </p:blipFill>
        <p:spPr>
          <a:xfrm>
            <a:off x="8287778" y="9719550"/>
            <a:ext cx="1712451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A simplified diagram of a static web server.">
            <a:extLst>
              <a:ext uri="{FF2B5EF4-FFF2-40B4-BE49-F238E27FC236}">
                <a16:creationId xmlns:a16="http://schemas.microsoft.com/office/drawing/2014/main" id="{03D5E5D3-BE97-4EA3-9538-DD2DA6C3C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453" y="1776841"/>
            <a:ext cx="91440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tag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</a:t>
            </a:r>
          </a:p>
          <a:p>
            <a:pPr lvl="1"/>
            <a:r>
              <a:rPr lang="en-US" dirty="0"/>
              <a:t>URL params, max character length 2000</a:t>
            </a:r>
          </a:p>
          <a:p>
            <a:r>
              <a:rPr lang="en-US" dirty="0"/>
              <a:t>POST</a:t>
            </a:r>
          </a:p>
          <a:p>
            <a:pPr lvl="1"/>
            <a:r>
              <a:rPr lang="en-US" dirty="0"/>
              <a:t>Hidden params, can send files</a:t>
            </a:r>
          </a:p>
          <a:p>
            <a:pPr lvl="1"/>
            <a:r>
              <a:rPr lang="en-US" dirty="0" err="1"/>
              <a:t>Enctype</a:t>
            </a:r>
            <a:r>
              <a:rPr lang="en-US" dirty="0"/>
              <a:t>=“multipart/</a:t>
            </a:r>
            <a:r>
              <a:rPr lang="en-US" dirty="0" err="1"/>
              <a:t>formdata</a:t>
            </a:r>
            <a:r>
              <a:rPr lang="en-US" dirty="0"/>
              <a:t>”</a:t>
            </a:r>
          </a:p>
          <a:p>
            <a:r>
              <a:rPr lang="en-US" dirty="0"/>
              <a:t>Validation (server side)</a:t>
            </a:r>
          </a:p>
          <a:p>
            <a:pPr lvl="1"/>
            <a:r>
              <a:rPr lang="en-US" dirty="0"/>
              <a:t>Empty</a:t>
            </a:r>
          </a:p>
          <a:p>
            <a:pPr lvl="1"/>
            <a:r>
              <a:rPr lang="en-US" dirty="0" err="1"/>
              <a:t>Is_set</a:t>
            </a:r>
            <a:endParaRPr lang="en-US" dirty="0"/>
          </a:p>
          <a:p>
            <a:r>
              <a:rPr lang="en-US" dirty="0" err="1"/>
              <a:t>htmlspecialchars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4508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Functions are not case-sensitive</a:t>
            </a:r>
          </a:p>
          <a:p>
            <a:r>
              <a:rPr lang="en-US" dirty="0"/>
              <a:t>Function parameters &amp; optional parameters</a:t>
            </a:r>
          </a:p>
          <a:p>
            <a:r>
              <a:rPr lang="en-US" dirty="0"/>
              <a:t>Pass by value and pass by reference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199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("now"),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("10 September 2000"),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("+1 day"),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("+1 week"),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("+1 week 2 days 4 hours 2 seconds"),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("next Thursday"), "\n";</a:t>
            </a:r>
          </a:p>
          <a:p>
            <a:r>
              <a:rPr lang="en-US" dirty="0"/>
              <a:t>echo </a:t>
            </a:r>
            <a:r>
              <a:rPr lang="en-US" dirty="0" err="1"/>
              <a:t>strtotime</a:t>
            </a:r>
            <a:r>
              <a:rPr lang="en-US" dirty="0"/>
              <a:t>("last Monday"), "\n";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E711D0F-7070-44E4-978F-ADDFB79EA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47612" y="2307551"/>
            <a:ext cx="8242663" cy="86177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time_input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1493"/>
                </a:solidFill>
                <a:effectLst/>
                <a:latin typeface="Consolas" panose="020B0609020204030204" pitchFamily="49" charset="0"/>
              </a:rPr>
              <a:t>strtotime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"2011/05/21"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date_input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FF1493"/>
                </a:solidFill>
                <a:effectLst/>
                <a:latin typeface="Consolas" panose="020B0609020204030204" pitchFamily="49" charset="0"/>
              </a:rPr>
              <a:t>getDate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AA7700"/>
                </a:solidFill>
                <a:effectLst/>
                <a:latin typeface="Consolas" panose="020B0609020204030204" pitchFamily="49" charset="0"/>
              </a:rPr>
              <a:t>time_input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5706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Dates in the m/d/y or d-m-y formats are disambiguated by looking at the separator between the various components: if the separator is a slash (/), then the American m/d/y is assumed; whereas if the separator is a dash (-) or a dot (.), then the European d-m-y format is assumed. If, however, the year is given in a two digit format and the separator is a dash (-), the date string is parsed as y-m-d.</a:t>
            </a:r>
          </a:p>
          <a:p>
            <a:r>
              <a:rPr lang="en-US" dirty="0"/>
              <a:t>To avoid potential ambiguity, it's best to use ISO 8601 (YYYY-MM-DD) dates or </a:t>
            </a:r>
            <a:r>
              <a:rPr lang="en-US" dirty="0" err="1"/>
              <a:t>DateTime</a:t>
            </a:r>
            <a:r>
              <a:rPr lang="en-US" dirty="0"/>
              <a:t>::</a:t>
            </a:r>
            <a:r>
              <a:rPr lang="en-US" dirty="0" err="1"/>
              <a:t>createFromFormat</a:t>
            </a:r>
            <a:r>
              <a:rPr lang="en-US" dirty="0"/>
              <a:t>() when possible.</a:t>
            </a:r>
          </a:p>
        </p:txBody>
      </p:sp>
    </p:spTree>
    <p:extLst>
      <p:ext uri="{BB962C8B-B14F-4D97-AF65-F5344CB8AC3E}">
        <p14:creationId xmlns:p14="http://schemas.microsoft.com/office/powerpoint/2010/main" val="609105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$today = date("F j, Y, g:i a");                 // March 10, 2001, 5:16 pm</a:t>
            </a:r>
          </a:p>
          <a:p>
            <a:pPr marL="0" indent="0">
              <a:buNone/>
            </a:pPr>
            <a:r>
              <a:rPr lang="en-US" dirty="0"/>
              <a:t>$today = date("</a:t>
            </a:r>
            <a:r>
              <a:rPr lang="en-US" dirty="0" err="1"/>
              <a:t>m.d.y</a:t>
            </a:r>
            <a:r>
              <a:rPr lang="en-US" dirty="0"/>
              <a:t>");                         // 03.10.01</a:t>
            </a:r>
          </a:p>
          <a:p>
            <a:pPr marL="0" indent="0">
              <a:buNone/>
            </a:pPr>
            <a:r>
              <a:rPr lang="en-US" dirty="0"/>
              <a:t>$today = date("j, n, Y");                       // 10, 3, 2001</a:t>
            </a:r>
          </a:p>
          <a:p>
            <a:pPr marL="0" indent="0">
              <a:buNone/>
            </a:pPr>
            <a:r>
              <a:rPr lang="en-US" dirty="0"/>
              <a:t>$today = date("</a:t>
            </a:r>
            <a:r>
              <a:rPr lang="en-US" dirty="0" err="1"/>
              <a:t>Ymd</a:t>
            </a:r>
            <a:r>
              <a:rPr lang="en-US" dirty="0"/>
              <a:t>");                           // 20010310</a:t>
            </a:r>
          </a:p>
          <a:p>
            <a:pPr marL="0" indent="0">
              <a:buNone/>
            </a:pPr>
            <a:r>
              <a:rPr lang="en-US" dirty="0"/>
              <a:t>$today = date('h-</a:t>
            </a:r>
            <a:r>
              <a:rPr lang="en-US" dirty="0" err="1"/>
              <a:t>i</a:t>
            </a:r>
            <a:r>
              <a:rPr lang="en-US" dirty="0"/>
              <a:t>-s, j-m-y, it is w Day');     // 05-16-18, 10-03-01, 1631 1618 6 Satpm01</a:t>
            </a:r>
          </a:p>
          <a:p>
            <a:pPr marL="0" indent="0">
              <a:buNone/>
            </a:pPr>
            <a:r>
              <a:rPr lang="en-US" dirty="0"/>
              <a:t>$today = date('\</a:t>
            </a:r>
            <a:r>
              <a:rPr lang="en-US" dirty="0" err="1"/>
              <a:t>i</a:t>
            </a:r>
            <a:r>
              <a:rPr lang="en-US" dirty="0"/>
              <a:t>\t \</a:t>
            </a:r>
            <a:r>
              <a:rPr lang="en-US" dirty="0" err="1"/>
              <a:t>i</a:t>
            </a:r>
            <a:r>
              <a:rPr lang="en-US" dirty="0"/>
              <a:t>\s \t\h\e </a:t>
            </a:r>
            <a:r>
              <a:rPr lang="en-US" dirty="0" err="1"/>
              <a:t>jS</a:t>
            </a:r>
            <a:r>
              <a:rPr lang="en-US" dirty="0"/>
              <a:t> \d\a\y.');   // it is the 10th day.</a:t>
            </a:r>
          </a:p>
          <a:p>
            <a:pPr marL="0" indent="0">
              <a:buNone/>
            </a:pPr>
            <a:r>
              <a:rPr lang="en-US" dirty="0"/>
              <a:t>$today = date("D M j G:i:s T Y");               // Sat Mar 10 17:16:18 MST 2001</a:t>
            </a:r>
          </a:p>
          <a:p>
            <a:pPr marL="0" indent="0">
              <a:buNone/>
            </a:pPr>
            <a:r>
              <a:rPr lang="en-US" dirty="0"/>
              <a:t>$today = date('</a:t>
            </a:r>
            <a:r>
              <a:rPr lang="en-US" dirty="0" err="1"/>
              <a:t>H:m:s</a:t>
            </a:r>
            <a:r>
              <a:rPr lang="en-US" dirty="0"/>
              <a:t> \m \</a:t>
            </a:r>
            <a:r>
              <a:rPr lang="en-US" dirty="0" err="1"/>
              <a:t>i</a:t>
            </a:r>
            <a:r>
              <a:rPr lang="en-US" dirty="0"/>
              <a:t>\s\ \m\o\n\t\h');     // 17:03:18 m is month</a:t>
            </a:r>
          </a:p>
          <a:p>
            <a:pPr marL="0" indent="0">
              <a:buNone/>
            </a:pPr>
            <a:r>
              <a:rPr lang="en-US" dirty="0"/>
              <a:t>$today = date("H:i:s");                         // 17:16:18</a:t>
            </a:r>
          </a:p>
          <a:p>
            <a:pPr marL="0" indent="0">
              <a:buNone/>
            </a:pPr>
            <a:r>
              <a:rPr lang="en-US" dirty="0"/>
              <a:t>$today = date("Y-m-d H:i:s");                   // 2001-03-10 17:16:18 (the MySQL DATETIME format)</a:t>
            </a:r>
          </a:p>
        </p:txBody>
      </p:sp>
    </p:spTree>
    <p:extLst>
      <p:ext uri="{BB962C8B-B14F-4D97-AF65-F5344CB8AC3E}">
        <p14:creationId xmlns:p14="http://schemas.microsoft.com/office/powerpoint/2010/main" val="10342149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echo </a:t>
            </a:r>
            <a:r>
              <a:rPr lang="en-US" dirty="0" err="1"/>
              <a:t>readfile</a:t>
            </a:r>
            <a:r>
              <a:rPr lang="en-US" dirty="0"/>
              <a:t>(“file.txt");</a:t>
            </a:r>
          </a:p>
          <a:p>
            <a:pPr marL="0" indent="0">
              <a:buNone/>
            </a:pPr>
            <a:r>
              <a:rPr lang="en-US" dirty="0"/>
              <a:t>$</a:t>
            </a:r>
            <a:r>
              <a:rPr lang="en-US" dirty="0" err="1"/>
              <a:t>myfile</a:t>
            </a:r>
            <a:r>
              <a:rPr lang="en-US" dirty="0"/>
              <a:t> = </a:t>
            </a:r>
            <a:r>
              <a:rPr lang="en-US" dirty="0" err="1"/>
              <a:t>fopen</a:t>
            </a:r>
            <a:r>
              <a:rPr lang="en-US" dirty="0"/>
              <a:t>("file.txt", "r") or die("Unable to open file!");</a:t>
            </a:r>
          </a:p>
          <a:p>
            <a:pPr marL="0" indent="0">
              <a:buNone/>
            </a:pPr>
            <a:r>
              <a:rPr lang="en-US" dirty="0"/>
              <a:t>echo </a:t>
            </a:r>
            <a:r>
              <a:rPr lang="en-US" dirty="0" err="1"/>
              <a:t>fread</a:t>
            </a:r>
            <a:r>
              <a:rPr lang="en-US" dirty="0"/>
              <a:t>($</a:t>
            </a:r>
            <a:r>
              <a:rPr lang="en-US" dirty="0" err="1"/>
              <a:t>myfile,filesize</a:t>
            </a:r>
            <a:r>
              <a:rPr lang="en-US" dirty="0"/>
              <a:t>(" file.txt"));</a:t>
            </a:r>
          </a:p>
          <a:p>
            <a:pPr marL="0" indent="0">
              <a:buNone/>
            </a:pPr>
            <a:r>
              <a:rPr lang="en-US" dirty="0" err="1"/>
              <a:t>fclose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while(!</a:t>
            </a:r>
            <a:r>
              <a:rPr lang="en-US" dirty="0" err="1"/>
              <a:t>feof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)) {</a:t>
            </a:r>
          </a:p>
          <a:p>
            <a:pPr marL="0" indent="0">
              <a:buNone/>
            </a:pPr>
            <a:r>
              <a:rPr lang="en-US" dirty="0"/>
              <a:t>  echo </a:t>
            </a:r>
            <a:r>
              <a:rPr lang="en-US" dirty="0" err="1"/>
              <a:t>fgets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 . "&lt;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07267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F9922FE-5A6B-4E4B-95B4-7BEEA55769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68872"/>
              </p:ext>
            </p:extLst>
          </p:nvPr>
        </p:nvGraphicFramePr>
        <p:xfrm>
          <a:off x="1257300" y="2738438"/>
          <a:ext cx="15773400" cy="6527800"/>
        </p:xfrm>
        <a:graphic>
          <a:graphicData uri="http://schemas.openxmlformats.org/drawingml/2006/table">
            <a:tbl>
              <a:tblPr/>
              <a:tblGrid>
                <a:gridCol w="1402773">
                  <a:extLst>
                    <a:ext uri="{9D8B030D-6E8A-4147-A177-3AD203B41FA5}">
                      <a16:colId xmlns:a16="http://schemas.microsoft.com/office/drawing/2014/main" val="1169264996"/>
                    </a:ext>
                  </a:extLst>
                </a:gridCol>
                <a:gridCol w="14370627">
                  <a:extLst>
                    <a:ext uri="{9D8B030D-6E8A-4147-A177-3AD203B41FA5}">
                      <a16:colId xmlns:a16="http://schemas.microsoft.com/office/drawing/2014/main" val="3184272448"/>
                    </a:ext>
                  </a:extLst>
                </a:gridCol>
              </a:tblGrid>
              <a:tr h="553350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r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read only</a:t>
                      </a:r>
                      <a:r>
                        <a:rPr lang="en-US" sz="1500">
                          <a:effectLst/>
                        </a:rPr>
                        <a:t>. File pointer starts at the beginning of the file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7076031"/>
                  </a:ext>
                </a:extLst>
              </a:tr>
              <a:tr h="1020239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w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write only</a:t>
                      </a:r>
                      <a:r>
                        <a:rPr lang="en-US" sz="1500">
                          <a:effectLst/>
                        </a:rPr>
                        <a:t>. Erases the contents of the file or creates a new file if it doesn't exist. File pointer starts at the beginning of the file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4905497"/>
                  </a:ext>
                </a:extLst>
              </a:tr>
              <a:tr h="1020239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a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write only</a:t>
                      </a:r>
                      <a:r>
                        <a:rPr lang="en-US" sz="1500">
                          <a:effectLst/>
                        </a:rPr>
                        <a:t>. The existing data in file is preserved. File pointer starts at the end of the file. Creates a new file if the file doesn't exist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6054758"/>
                  </a:ext>
                </a:extLst>
              </a:tr>
              <a:tr h="553350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>
                          <a:effectLst/>
                        </a:rPr>
                        <a:t>x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Creates a new file for write only</a:t>
                      </a:r>
                      <a:r>
                        <a:rPr lang="en-US" sz="1500">
                          <a:effectLst/>
                        </a:rPr>
                        <a:t>. Returns FALSE and an error if file already exists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4507487"/>
                  </a:ext>
                </a:extLst>
              </a:tr>
              <a:tr h="553350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>
                          <a:effectLst/>
                        </a:rPr>
                        <a:t>r+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read/write</a:t>
                      </a:r>
                      <a:r>
                        <a:rPr lang="en-US" sz="1500">
                          <a:effectLst/>
                        </a:rPr>
                        <a:t>. File pointer starts at the beginning of the file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902738"/>
                  </a:ext>
                </a:extLst>
              </a:tr>
              <a:tr h="1020239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w+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read/write</a:t>
                      </a:r>
                      <a:r>
                        <a:rPr lang="en-US" sz="1500">
                          <a:effectLst/>
                        </a:rPr>
                        <a:t>. Erases the contents of the file or creates a new file if it doesn't exist. File pointer starts at the beginning of the file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511777"/>
                  </a:ext>
                </a:extLst>
              </a:tr>
              <a:tr h="1020239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a+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>
                          <a:effectLst/>
                        </a:rPr>
                        <a:t>Open a file for read/write</a:t>
                      </a:r>
                      <a:r>
                        <a:rPr lang="en-US" sz="1500">
                          <a:effectLst/>
                        </a:rPr>
                        <a:t>. The existing data in file is preserved. File pointer starts at the end of the file. Creates a new file if the file doesn't exist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4698189"/>
                  </a:ext>
                </a:extLst>
              </a:tr>
              <a:tr h="786794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effectLst/>
                        </a:rPr>
                        <a:t>x+</a:t>
                      </a:r>
                    </a:p>
                  </a:txBody>
                  <a:tcPr marL="86461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500" b="1" dirty="0">
                          <a:effectLst/>
                        </a:rPr>
                        <a:t>Creates a new file for read/write</a:t>
                      </a:r>
                      <a:r>
                        <a:rPr lang="en-US" sz="1500" dirty="0">
                          <a:effectLst/>
                        </a:rPr>
                        <a:t>. Returns FALSE and an error if file already exists</a:t>
                      </a:r>
                    </a:p>
                  </a:txBody>
                  <a:tcPr marL="43230" marR="43230" marT="43230" marB="4323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43545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29377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echo </a:t>
            </a:r>
            <a:r>
              <a:rPr lang="en-US" dirty="0" err="1"/>
              <a:t>readfile</a:t>
            </a:r>
            <a:r>
              <a:rPr lang="en-US" dirty="0"/>
              <a:t>(“file.txt");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/>
              <a:t>$</a:t>
            </a:r>
            <a:r>
              <a:rPr lang="en-US" dirty="0" err="1"/>
              <a:t>myfile</a:t>
            </a:r>
            <a:r>
              <a:rPr lang="en-US" dirty="0"/>
              <a:t> = </a:t>
            </a:r>
            <a:r>
              <a:rPr lang="en-US" dirty="0" err="1"/>
              <a:t>fopen</a:t>
            </a:r>
            <a:r>
              <a:rPr lang="en-US" dirty="0"/>
              <a:t>("file.txt", "r") or die("Unable to open file!");</a:t>
            </a:r>
          </a:p>
          <a:p>
            <a:pPr marL="0" indent="0">
              <a:buNone/>
            </a:pPr>
            <a:r>
              <a:rPr lang="en-US" dirty="0"/>
              <a:t>echo </a:t>
            </a:r>
            <a:r>
              <a:rPr lang="en-US" dirty="0" err="1"/>
              <a:t>fread</a:t>
            </a:r>
            <a:r>
              <a:rPr lang="en-US" dirty="0"/>
              <a:t>($</a:t>
            </a:r>
            <a:r>
              <a:rPr lang="en-US" dirty="0" err="1"/>
              <a:t>myfile,filesize</a:t>
            </a:r>
            <a:r>
              <a:rPr lang="en-US" dirty="0"/>
              <a:t>(" file.txt"));</a:t>
            </a:r>
          </a:p>
          <a:p>
            <a:pPr marL="0" indent="0">
              <a:buNone/>
            </a:pPr>
            <a:r>
              <a:rPr lang="en-US" dirty="0" err="1"/>
              <a:t>fclose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while(!</a:t>
            </a:r>
            <a:r>
              <a:rPr lang="en-US" dirty="0" err="1"/>
              <a:t>feof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)) {</a:t>
            </a:r>
          </a:p>
          <a:p>
            <a:pPr marL="0" indent="0">
              <a:buNone/>
            </a:pPr>
            <a:r>
              <a:rPr lang="en-US" dirty="0"/>
              <a:t>  echo </a:t>
            </a:r>
            <a:r>
              <a:rPr lang="en-US" dirty="0" err="1"/>
              <a:t>fgets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 . "&lt;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260689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dirty="0"/>
              <a:t>$</a:t>
            </a:r>
            <a:r>
              <a:rPr lang="en-US" dirty="0" err="1"/>
              <a:t>myfile</a:t>
            </a:r>
            <a:r>
              <a:rPr lang="en-US" dirty="0"/>
              <a:t> = </a:t>
            </a:r>
            <a:r>
              <a:rPr lang="en-US" dirty="0" err="1"/>
              <a:t>fopen</a:t>
            </a:r>
            <a:r>
              <a:rPr lang="en-US" dirty="0"/>
              <a:t>("newfile.txt", "w") or die("Unable to open file!");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err="1"/>
              <a:t>fwrite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, ‘line1’);</a:t>
            </a:r>
          </a:p>
          <a:p>
            <a:pPr marL="742950" indent="-742950">
              <a:buFont typeface="+mj-lt"/>
              <a:buAutoNum type="arabicPeriod"/>
            </a:pPr>
            <a:r>
              <a:rPr lang="en-US" dirty="0" err="1"/>
              <a:t>fclose</a:t>
            </a:r>
            <a:r>
              <a:rPr lang="en-US" dirty="0"/>
              <a:t>($</a:t>
            </a:r>
            <a:r>
              <a:rPr lang="en-US" dirty="0" err="1"/>
              <a:t>myfile</a:t>
            </a:r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1952741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/>
          <p:nvPr/>
        </p:nvSpPr>
        <p:spPr>
          <a:xfrm>
            <a:off x="0" y="0"/>
            <a:ext cx="18294323" cy="1169708"/>
          </a:xfrm>
          <a:custGeom>
            <a:avLst/>
            <a:gdLst/>
            <a:ahLst/>
            <a:cxnLst/>
            <a:rect l="l" t="t" r="r" b="b"/>
            <a:pathLst>
              <a:path w="5189879" h="421137" extrusionOk="0">
                <a:moveTo>
                  <a:pt x="0" y="0"/>
                </a:moveTo>
                <a:lnTo>
                  <a:pt x="5189879" y="0"/>
                </a:lnTo>
                <a:lnTo>
                  <a:pt x="5189879" y="421137"/>
                </a:lnTo>
                <a:lnTo>
                  <a:pt x="0" y="421137"/>
                </a:lnTo>
                <a:close/>
              </a:path>
            </a:pathLst>
          </a:custGeom>
          <a:solidFill>
            <a:srgbClr val="1A1AE8"/>
          </a:solidFill>
          <a:ln>
            <a:noFill/>
          </a:ln>
        </p:spPr>
      </p:sp>
      <p:sp>
        <p:nvSpPr>
          <p:cNvPr id="84" name="Google Shape;84;p6"/>
          <p:cNvSpPr txBox="1"/>
          <p:nvPr/>
        </p:nvSpPr>
        <p:spPr>
          <a:xfrm>
            <a:off x="777600" y="155793"/>
            <a:ext cx="11133300" cy="87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Complete site</a:t>
            </a:r>
            <a:endParaRPr sz="700" dirty="0"/>
          </a:p>
        </p:txBody>
      </p:sp>
      <p:pic>
        <p:nvPicPr>
          <p:cNvPr id="3" name="Picture 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7C145D0C-8FB5-4EE3-9453-51F8659AA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084" y="1571503"/>
            <a:ext cx="12957243" cy="777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986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E8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 txBox="1"/>
          <p:nvPr/>
        </p:nvSpPr>
        <p:spPr>
          <a:xfrm>
            <a:off x="966267" y="1550629"/>
            <a:ext cx="10755900" cy="3921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93420" marR="0" lvl="1" indent="-34671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Arial"/>
              <a:buChar char="•"/>
            </a:pPr>
            <a:r>
              <a:rPr lang="en-US" sz="42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Client – Server architecture</a:t>
            </a:r>
          </a:p>
          <a:p>
            <a:pPr marL="693420" marR="0" lvl="1" indent="-34671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Arial"/>
              <a:buChar char="•"/>
            </a:pPr>
            <a:r>
              <a:rPr lang="en-US" sz="42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Protocols</a:t>
            </a:r>
          </a:p>
          <a:p>
            <a:pPr marL="693420" lvl="3" indent="-346710">
              <a:lnSpc>
                <a:spcPct val="140000"/>
              </a:lnSpc>
              <a:buClr>
                <a:srgbClr val="FFFFFF"/>
              </a:buClr>
              <a:buSzPts val="4200"/>
              <a:buFont typeface="Arial"/>
              <a:buChar char="•"/>
            </a:pPr>
            <a:r>
              <a:rPr lang="en-US" sz="4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URL</a:t>
            </a:r>
          </a:p>
          <a:p>
            <a:pPr marL="693420" lvl="3" indent="-346710">
              <a:lnSpc>
                <a:spcPct val="140000"/>
              </a:lnSpc>
              <a:buClr>
                <a:srgbClr val="FFFFFF"/>
              </a:buClr>
              <a:buSzPts val="4200"/>
              <a:buFont typeface="Arial"/>
              <a:buChar char="•"/>
            </a:pPr>
            <a:r>
              <a:rPr lang="en-US" sz="42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Methods</a:t>
            </a:r>
          </a:p>
          <a:p>
            <a:pPr marL="693420" lvl="3" indent="-346710">
              <a:lnSpc>
                <a:spcPct val="140000"/>
              </a:lnSpc>
              <a:buClr>
                <a:srgbClr val="FFFFFF"/>
              </a:buClr>
              <a:buSzPts val="4200"/>
              <a:buFont typeface="Arial"/>
              <a:buChar char="•"/>
            </a:pPr>
            <a:endParaRPr dirty="0"/>
          </a:p>
        </p:txBody>
      </p:sp>
      <p:sp>
        <p:nvSpPr>
          <p:cNvPr id="75" name="Google Shape;75;p5"/>
          <p:cNvSpPr txBox="1"/>
          <p:nvPr/>
        </p:nvSpPr>
        <p:spPr>
          <a:xfrm>
            <a:off x="777600" y="9525"/>
            <a:ext cx="111333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 dirty="0">
                <a:solidFill>
                  <a:srgbClr val="FFFFFF"/>
                </a:solidFill>
                <a:latin typeface="Montserrat"/>
                <a:sym typeface="Montserrat"/>
              </a:rPr>
              <a:t>How web works</a:t>
            </a:r>
            <a:endParaRPr sz="700" dirty="0"/>
          </a:p>
        </p:txBody>
      </p:sp>
      <p:sp>
        <p:nvSpPr>
          <p:cNvPr id="76" name="Google Shape;76;p5"/>
          <p:cNvSpPr txBox="1"/>
          <p:nvPr/>
        </p:nvSpPr>
        <p:spPr>
          <a:xfrm>
            <a:off x="11673725" y="0"/>
            <a:ext cx="61773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Complete story</a:t>
            </a:r>
            <a:endParaRPr dirty="0"/>
          </a:p>
        </p:txBody>
      </p:sp>
      <p:pic>
        <p:nvPicPr>
          <p:cNvPr id="77" name="Google Shape;77;p5"/>
          <p:cNvPicPr preferRelativeResize="0"/>
          <p:nvPr/>
        </p:nvPicPr>
        <p:blipFill rotWithShape="1">
          <a:blip r:embed="rId3">
            <a:alphaModFix/>
          </a:blip>
          <a:srcRect t="32266" b="32263"/>
          <a:stretch/>
        </p:blipFill>
        <p:spPr>
          <a:xfrm>
            <a:off x="8287778" y="9719550"/>
            <a:ext cx="1712451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This is a diagram of a simple web server with step numbers for each of step of the client-server interaction.">
            <a:extLst>
              <a:ext uri="{FF2B5EF4-FFF2-40B4-BE49-F238E27FC236}">
                <a16:creationId xmlns:a16="http://schemas.microsoft.com/office/drawing/2014/main" id="{C68A7C4C-21A3-4F3F-94EB-96E3DED8A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3342" y="2636248"/>
            <a:ext cx="11677650" cy="556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Building Blog website (SDLC)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SDLC</a:t>
            </a:r>
          </a:p>
          <a:p>
            <a:pPr lvl="1"/>
            <a:r>
              <a:rPr lang="en-US" dirty="0"/>
              <a:t>Analysis</a:t>
            </a:r>
          </a:p>
          <a:p>
            <a:pPr lvl="1"/>
            <a:r>
              <a:rPr lang="en-US" dirty="0"/>
              <a:t>Design</a:t>
            </a:r>
          </a:p>
          <a:p>
            <a:pPr lvl="1"/>
            <a:r>
              <a:rPr lang="en-US" dirty="0"/>
              <a:t>Implementation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Traditional vs Modern</a:t>
            </a:r>
          </a:p>
          <a:p>
            <a:r>
              <a:rPr lang="en-US" dirty="0"/>
              <a:t>User stories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14ACAAA-AB2C-4075-85D2-7D1ACAB87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6017" y="4379097"/>
            <a:ext cx="4886348" cy="488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639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Traditional SDLC methodologies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Waterfall model</a:t>
            </a:r>
          </a:p>
          <a:p>
            <a:pPr lvl="1"/>
            <a:r>
              <a:rPr lang="en-US" dirty="0"/>
              <a:t>Analysis</a:t>
            </a:r>
          </a:p>
          <a:p>
            <a:pPr lvl="1"/>
            <a:r>
              <a:rPr lang="en-US" dirty="0"/>
              <a:t>Design</a:t>
            </a:r>
          </a:p>
          <a:p>
            <a:pPr lvl="1"/>
            <a:r>
              <a:rPr lang="en-US" dirty="0"/>
              <a:t>Implementation</a:t>
            </a:r>
          </a:p>
          <a:p>
            <a:pPr lvl="1"/>
            <a:r>
              <a:rPr lang="en-US" dirty="0"/>
              <a:t>Testing</a:t>
            </a:r>
          </a:p>
          <a:p>
            <a:r>
              <a:rPr lang="en-US" dirty="0"/>
              <a:t>V model</a:t>
            </a:r>
          </a:p>
          <a:p>
            <a:pPr lvl="1"/>
            <a:r>
              <a:rPr lang="en-US" dirty="0"/>
              <a:t>Unit testing</a:t>
            </a:r>
          </a:p>
          <a:p>
            <a:pPr lvl="1"/>
            <a:r>
              <a:rPr lang="en-US" dirty="0"/>
              <a:t>Integration testing</a:t>
            </a:r>
          </a:p>
          <a:p>
            <a:pPr lvl="1"/>
            <a:r>
              <a:rPr lang="en-US" dirty="0"/>
              <a:t>Acceptance testing</a:t>
            </a:r>
          </a:p>
          <a:p>
            <a:pPr lvl="1"/>
            <a:r>
              <a:rPr lang="en-US" dirty="0"/>
              <a:t>Stress testing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1140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Modern SDLC methodologies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Agile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0781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Building HTML templates with external scripts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Include</a:t>
            </a:r>
          </a:p>
          <a:p>
            <a:r>
              <a:rPr lang="en-US" dirty="0" err="1"/>
              <a:t>Include_once</a:t>
            </a:r>
            <a:endParaRPr lang="en-US" dirty="0"/>
          </a:p>
          <a:p>
            <a:r>
              <a:rPr lang="en-US" dirty="0"/>
              <a:t>Require</a:t>
            </a:r>
          </a:p>
          <a:p>
            <a:r>
              <a:rPr lang="en-US" dirty="0" err="1"/>
              <a:t>Require_once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8202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Database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File example</a:t>
            </a:r>
          </a:p>
          <a:p>
            <a:r>
              <a:rPr lang="en-US" dirty="0"/>
              <a:t>Spread sheet example</a:t>
            </a:r>
          </a:p>
          <a:p>
            <a:r>
              <a:rPr lang="en-US" dirty="0"/>
              <a:t>Data consistency</a:t>
            </a:r>
          </a:p>
          <a:p>
            <a:r>
              <a:rPr lang="en-US" dirty="0"/>
              <a:t>Data security</a:t>
            </a:r>
          </a:p>
          <a:p>
            <a:r>
              <a:rPr lang="en-US" dirty="0"/>
              <a:t>Data sharing</a:t>
            </a:r>
          </a:p>
          <a:p>
            <a:r>
              <a:rPr lang="en-US" dirty="0"/>
              <a:t>Search problem (seek vs search)</a:t>
            </a:r>
          </a:p>
          <a:p>
            <a:r>
              <a:rPr lang="en-US" dirty="0"/>
              <a:t> Multi-user problem</a:t>
            </a:r>
          </a:p>
          <a:p>
            <a:r>
              <a:rPr lang="en-US" dirty="0"/>
              <a:t>RDMS</a:t>
            </a:r>
          </a:p>
          <a:p>
            <a:r>
              <a:rPr lang="en-US" dirty="0"/>
              <a:t>PHPMYADMIN</a:t>
            </a:r>
          </a:p>
        </p:txBody>
      </p:sp>
    </p:spTree>
    <p:extLst>
      <p:ext uri="{BB962C8B-B14F-4D97-AF65-F5344CB8AC3E}">
        <p14:creationId xmlns:p14="http://schemas.microsoft.com/office/powerpoint/2010/main" val="16962832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DB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– One</a:t>
            </a:r>
          </a:p>
          <a:p>
            <a:r>
              <a:rPr lang="en-US" dirty="0"/>
              <a:t>One – Many</a:t>
            </a:r>
          </a:p>
          <a:p>
            <a:r>
              <a:rPr lang="en-US" dirty="0"/>
              <a:t>Many - Many</a:t>
            </a:r>
          </a:p>
        </p:txBody>
      </p:sp>
    </p:spTree>
    <p:extLst>
      <p:ext uri="{BB962C8B-B14F-4D97-AF65-F5344CB8AC3E}">
        <p14:creationId xmlns:p14="http://schemas.microsoft.com/office/powerpoint/2010/main" val="264593548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Database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ERD</a:t>
            </a:r>
          </a:p>
          <a:p>
            <a:r>
              <a:rPr lang="en-US" dirty="0"/>
              <a:t>CAP theorem</a:t>
            </a:r>
          </a:p>
          <a:p>
            <a:r>
              <a:rPr lang="en-US" dirty="0"/>
              <a:t>Relational vs no-SQL database</a:t>
            </a:r>
          </a:p>
          <a:p>
            <a:r>
              <a:rPr lang="en-US" dirty="0"/>
              <a:t>Data Definition Language (DDL)</a:t>
            </a:r>
          </a:p>
          <a:p>
            <a:r>
              <a:rPr lang="en-US" dirty="0"/>
              <a:t>Data Manipulation Language (DML)</a:t>
            </a:r>
          </a:p>
        </p:txBody>
      </p:sp>
    </p:spTree>
    <p:extLst>
      <p:ext uri="{BB962C8B-B14F-4D97-AF65-F5344CB8AC3E}">
        <p14:creationId xmlns:p14="http://schemas.microsoft.com/office/powerpoint/2010/main" val="15433300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Database (DML)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Insert</a:t>
            </a:r>
          </a:p>
          <a:p>
            <a:r>
              <a:rPr lang="en-US" dirty="0"/>
              <a:t>Update</a:t>
            </a:r>
          </a:p>
          <a:p>
            <a:r>
              <a:rPr lang="en-US" dirty="0"/>
              <a:t>Delete</a:t>
            </a:r>
          </a:p>
          <a:p>
            <a:r>
              <a:rPr lang="en-US" dirty="0"/>
              <a:t>Select</a:t>
            </a:r>
          </a:p>
          <a:p>
            <a:r>
              <a:rPr lang="en-US" dirty="0"/>
              <a:t>Where</a:t>
            </a:r>
          </a:p>
          <a:p>
            <a:r>
              <a:rPr lang="en-US" dirty="0"/>
              <a:t>Group-by</a:t>
            </a:r>
          </a:p>
          <a:p>
            <a:r>
              <a:rPr lang="en-US" dirty="0"/>
              <a:t>Aggregate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38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 err="1"/>
              <a:t>MYSQLi</a:t>
            </a:r>
            <a:r>
              <a:rPr lang="en-US" dirty="0"/>
              <a:t> and PDO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MySQLi</a:t>
            </a:r>
            <a:r>
              <a:rPr lang="en-US" dirty="0"/>
              <a:t> OOP (Improved)</a:t>
            </a:r>
          </a:p>
          <a:p>
            <a:r>
              <a:rPr lang="en-US" dirty="0" err="1"/>
              <a:t>MySQLi</a:t>
            </a:r>
            <a:r>
              <a:rPr lang="en-US" dirty="0"/>
              <a:t> Procedural</a:t>
            </a:r>
          </a:p>
          <a:p>
            <a:r>
              <a:rPr lang="en-US" dirty="0"/>
              <a:t>PDO</a:t>
            </a:r>
          </a:p>
        </p:txBody>
      </p:sp>
    </p:spTree>
    <p:extLst>
      <p:ext uri="{BB962C8B-B14F-4D97-AF65-F5344CB8AC3E}">
        <p14:creationId xmlns:p14="http://schemas.microsoft.com/office/powerpoint/2010/main" val="20028439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 err="1"/>
              <a:t>MySQLi</a:t>
            </a:r>
            <a:r>
              <a:rPr lang="en-US" dirty="0"/>
              <a:t> 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"localhost"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$username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"username"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$password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"password"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Create connection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 =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mysqli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$username, $password);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Check connection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($conn-&gt;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connect_error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die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"Connection failed: 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. $conn-&gt;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connect_error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"Connected successfully"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$conn-&gt;close();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366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/>
          <p:nvPr/>
        </p:nvSpPr>
        <p:spPr>
          <a:xfrm>
            <a:off x="0" y="0"/>
            <a:ext cx="18294323" cy="1169708"/>
          </a:xfrm>
          <a:custGeom>
            <a:avLst/>
            <a:gdLst/>
            <a:ahLst/>
            <a:cxnLst/>
            <a:rect l="l" t="t" r="r" b="b"/>
            <a:pathLst>
              <a:path w="5189879" h="421137" extrusionOk="0">
                <a:moveTo>
                  <a:pt x="0" y="0"/>
                </a:moveTo>
                <a:lnTo>
                  <a:pt x="5189879" y="0"/>
                </a:lnTo>
                <a:lnTo>
                  <a:pt x="5189879" y="421137"/>
                </a:lnTo>
                <a:lnTo>
                  <a:pt x="0" y="421137"/>
                </a:lnTo>
                <a:close/>
              </a:path>
            </a:pathLst>
          </a:custGeom>
          <a:solidFill>
            <a:srgbClr val="1A1AE8"/>
          </a:solidFill>
          <a:ln>
            <a:noFill/>
          </a:ln>
        </p:spPr>
      </p:sp>
      <p:sp>
        <p:nvSpPr>
          <p:cNvPr id="84" name="Google Shape;84;p6"/>
          <p:cNvSpPr txBox="1"/>
          <p:nvPr/>
        </p:nvSpPr>
        <p:spPr>
          <a:xfrm>
            <a:off x="777600" y="155793"/>
            <a:ext cx="11133300" cy="87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is Client / Server</a:t>
            </a:r>
            <a:endParaRPr sz="700" dirty="0"/>
          </a:p>
        </p:txBody>
      </p:sp>
      <p:pic>
        <p:nvPicPr>
          <p:cNvPr id="3074" name="Picture 2" descr="How to convert Client/Server Applications to the Web – 中国军政新闻历史分析">
            <a:extLst>
              <a:ext uri="{FF2B5EF4-FFF2-40B4-BE49-F238E27FC236}">
                <a16:creationId xmlns:a16="http://schemas.microsoft.com/office/drawing/2014/main" id="{89CDA4BD-D060-4391-80BD-FF958EB6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347" y="1358098"/>
            <a:ext cx="14219029" cy="775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 err="1"/>
              <a:t>MySQLi</a:t>
            </a:r>
            <a:r>
              <a:rPr lang="en-US" dirty="0"/>
              <a:t> Procedural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"localhost"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$username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"username"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$password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"password"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Create connection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 =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mysqli_connect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$username, $password);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Check connection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(!$conn) 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die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"Connection failed: 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.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mysqli_connect_error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"Connected successfully"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mysqli_close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($conn);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2568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PDO (PHP Data Object)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https://www.php.net/manual/en/pdo.installation.php</a:t>
            </a:r>
          </a:p>
          <a:p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&lt;?php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"localhost"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$username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"username"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$password =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"password"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Create connection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 =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mysqli_connect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$username, $password);</a:t>
            </a:r>
            <a:br>
              <a:rPr lang="en-US" dirty="0"/>
            </a:br>
            <a:br>
              <a:rPr lang="en-US" dirty="0"/>
            </a:b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Check connection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(!$conn) {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die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"Connection failed: 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.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mysqli_connect_error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dirty="0"/>
            </a:br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echo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"Connected successfully"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 = null;</a:t>
            </a:r>
            <a:br>
              <a:rPr lang="en-US" dirty="0"/>
            </a:b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?&gt;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104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Insert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($conn-&gt;query($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=== TRUE)</a:t>
            </a:r>
          </a:p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mysqli_query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($conn, 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$conn-&gt;exec($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$conn-&gt;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multi_query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mysqli_multi_query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($conn, 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sql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$conn-&gt;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beginTransaction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Exec then 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$conn-&gt;commit();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06792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Get last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last_id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$conn-&gt;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insert_id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last_id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mysqli_insert_id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($conn);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last_id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$conn-&gt;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lastInsertId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lang="en-US" dirty="0"/>
            </a:b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5430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SQL Injection &amp; Prepared statements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stmt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$conn-&gt;prepare(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"INSERT INTO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MyGuests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firstname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lastname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, email) VALUES (?, ?, ?)"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stmt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bind_param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sss</a:t>
            </a:r>
            <a:r>
              <a:rPr lang="en-US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firstname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lastname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$email);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Set var values then</a:t>
            </a:r>
            <a:endParaRPr lang="en-US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stmt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-&gt;execute();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stmt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-&gt;close();</a:t>
            </a:r>
            <a:br>
              <a:rPr lang="en-US" dirty="0"/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$conn-&gt;close();</a:t>
            </a:r>
          </a:p>
          <a:p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i</a:t>
            </a: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- integer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d - double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 - string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b - BLOB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71592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BE477-8B0C-4A91-A133-6AEFE8227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Multi-tier application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72F0524-199B-4983-A586-51051FEAE7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4137714"/>
              </p:ext>
            </p:extLst>
          </p:nvPr>
        </p:nvGraphicFramePr>
        <p:xfrm>
          <a:off x="1257300" y="2738438"/>
          <a:ext cx="15773400" cy="652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677846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Building Blog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SDLC</a:t>
            </a:r>
          </a:p>
          <a:p>
            <a:r>
              <a:rPr lang="en-US" dirty="0"/>
              <a:t>User stories</a:t>
            </a:r>
          </a:p>
          <a:p>
            <a:r>
              <a:rPr lang="en-US" dirty="0"/>
              <a:t>DB design</a:t>
            </a:r>
          </a:p>
          <a:p>
            <a:r>
              <a:rPr lang="en-US" dirty="0"/>
              <a:t>Implementation</a:t>
            </a:r>
          </a:p>
          <a:p>
            <a:pPr lvl="1"/>
            <a:r>
              <a:rPr lang="en-US" dirty="0"/>
              <a:t>Implement navigation</a:t>
            </a:r>
          </a:p>
          <a:p>
            <a:pPr lvl="1"/>
            <a:r>
              <a:rPr lang="en-US" dirty="0"/>
              <a:t>Implement authentication and authorization</a:t>
            </a:r>
          </a:p>
          <a:p>
            <a:pPr lvl="1"/>
            <a:r>
              <a:rPr lang="en-US" dirty="0"/>
              <a:t>Session and Cookies (save password)</a:t>
            </a:r>
          </a:p>
          <a:p>
            <a:pPr lvl="1"/>
            <a:r>
              <a:rPr lang="en-US" dirty="0"/>
              <a:t>Implement APIs</a:t>
            </a:r>
          </a:p>
          <a:p>
            <a:r>
              <a:rPr lang="en-US" dirty="0"/>
              <a:t>Testing</a:t>
            </a:r>
          </a:p>
          <a:p>
            <a:pPr lvl="1"/>
            <a:r>
              <a:rPr lang="en-US" dirty="0"/>
              <a:t>Application</a:t>
            </a:r>
          </a:p>
          <a:p>
            <a:pPr lvl="1"/>
            <a:r>
              <a:rPr lang="en-US" dirty="0"/>
              <a:t>APIs</a:t>
            </a:r>
          </a:p>
        </p:txBody>
      </p:sp>
    </p:spTree>
    <p:extLst>
      <p:ext uri="{BB962C8B-B14F-4D97-AF65-F5344CB8AC3E}">
        <p14:creationId xmlns:p14="http://schemas.microsoft.com/office/powerpoint/2010/main" val="97321772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Abstraction</a:t>
            </a:r>
          </a:p>
          <a:p>
            <a:r>
              <a:rPr lang="en-US" dirty="0"/>
              <a:t>Encapsulation</a:t>
            </a:r>
          </a:p>
          <a:p>
            <a:r>
              <a:rPr lang="en-US" dirty="0"/>
              <a:t>Inheritance</a:t>
            </a:r>
          </a:p>
          <a:p>
            <a:r>
              <a:rPr lang="en-US" dirty="0"/>
              <a:t>Polymorphism</a:t>
            </a:r>
          </a:p>
          <a:p>
            <a:r>
              <a:rPr lang="en-US" dirty="0"/>
              <a:t>Static classes and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1647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60272"/>
            <a:ext cx="15773400" cy="1988345"/>
          </a:xfrm>
        </p:spPr>
        <p:txBody>
          <a:bodyPr/>
          <a:lstStyle/>
          <a:p>
            <a:r>
              <a:rPr lang="en-US" dirty="0"/>
              <a:t>Make it clean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Single responsibility principle</a:t>
            </a:r>
          </a:p>
          <a:p>
            <a:r>
              <a:rPr lang="en-US" dirty="0"/>
              <a:t>Make it Object oriented</a:t>
            </a:r>
          </a:p>
          <a:p>
            <a:r>
              <a:rPr lang="en-US" dirty="0"/>
              <a:t>Make it multi-tier</a:t>
            </a:r>
          </a:p>
          <a:p>
            <a:r>
              <a:rPr lang="en-US" dirty="0"/>
              <a:t>Make it secure</a:t>
            </a:r>
          </a:p>
          <a:p>
            <a:pPr lvl="1"/>
            <a:r>
              <a:rPr lang="en-US" dirty="0"/>
              <a:t>SQL injection</a:t>
            </a:r>
          </a:p>
          <a:p>
            <a:pPr lvl="1"/>
            <a:r>
              <a:rPr lang="en-US" dirty="0"/>
              <a:t>XSS injection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2605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BC39-FB80-4E50-BE0C-7F819CF9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Laravel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F08D9-6FB7-423D-AC71-D1C2B7DEE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MVC</a:t>
            </a:r>
          </a:p>
          <a:p>
            <a:r>
              <a:rPr lang="en-US" dirty="0"/>
              <a:t>Why Laravel ?</a:t>
            </a:r>
          </a:p>
          <a:p>
            <a:r>
              <a:rPr lang="en-US" dirty="0"/>
              <a:t>Convert native PHP application to Laravel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11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/>
          <p:nvPr/>
        </p:nvSpPr>
        <p:spPr>
          <a:xfrm>
            <a:off x="1734159" y="7523582"/>
            <a:ext cx="11538658" cy="1108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 dirty="0">
                <a:solidFill>
                  <a:srgbClr val="E8BE02"/>
                </a:solidFill>
                <a:latin typeface="Montserrat"/>
                <a:ea typeface="Montserrat"/>
                <a:cs typeface="Montserrat"/>
                <a:sym typeface="Montserrat"/>
              </a:rPr>
              <a:t>Front, Back end</a:t>
            </a:r>
            <a:endParaRPr dirty="0">
              <a:solidFill>
                <a:srgbClr val="E8BE02"/>
              </a:solidFill>
            </a:endParaRPr>
          </a:p>
        </p:txBody>
      </p:sp>
      <p:sp>
        <p:nvSpPr>
          <p:cNvPr id="66" name="Google Shape;66;p4"/>
          <p:cNvSpPr/>
          <p:nvPr/>
        </p:nvSpPr>
        <p:spPr>
          <a:xfrm>
            <a:off x="0" y="8915614"/>
            <a:ext cx="2886906" cy="685373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8BE02"/>
              </a:solidFill>
            </a:endParaRPr>
          </a:p>
        </p:txBody>
      </p:sp>
      <p:sp>
        <p:nvSpPr>
          <p:cNvPr id="67" name="Google Shape;67;p4"/>
          <p:cNvSpPr/>
          <p:nvPr/>
        </p:nvSpPr>
        <p:spPr>
          <a:xfrm rot="10800000">
            <a:off x="15401094" y="686014"/>
            <a:ext cx="2886906" cy="685373"/>
          </a:xfrm>
          <a:custGeom>
            <a:avLst/>
            <a:gdLst/>
            <a:ahLst/>
            <a:cxnLst/>
            <a:rect l="l" t="t" r="r" b="b"/>
            <a:pathLst>
              <a:path w="1722525" h="408940" extrusionOk="0">
                <a:moveTo>
                  <a:pt x="1516785" y="0"/>
                </a:moveTo>
                <a:cubicBezTo>
                  <a:pt x="1416455" y="0"/>
                  <a:pt x="1333905" y="72390"/>
                  <a:pt x="1314855" y="166370"/>
                </a:cubicBezTo>
                <a:lnTo>
                  <a:pt x="0" y="166370"/>
                </a:lnTo>
                <a:lnTo>
                  <a:pt x="0" y="242570"/>
                </a:lnTo>
                <a:lnTo>
                  <a:pt x="1316125" y="242570"/>
                </a:lnTo>
                <a:cubicBezTo>
                  <a:pt x="1333905" y="337820"/>
                  <a:pt x="1417725" y="408940"/>
                  <a:pt x="1518055" y="408940"/>
                </a:cubicBezTo>
                <a:cubicBezTo>
                  <a:pt x="1631085" y="408940"/>
                  <a:pt x="1722525" y="317500"/>
                  <a:pt x="1722525" y="204470"/>
                </a:cubicBezTo>
                <a:cubicBezTo>
                  <a:pt x="1722525" y="91440"/>
                  <a:pt x="1631085" y="0"/>
                  <a:pt x="1516785" y="0"/>
                </a:cubicBezTo>
                <a:close/>
              </a:path>
            </a:pathLst>
          </a:custGeom>
          <a:solidFill>
            <a:srgbClr val="E8BE0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E8BE02"/>
              </a:solidFill>
            </a:endParaRPr>
          </a:p>
        </p:txBody>
      </p:sp>
      <p:pic>
        <p:nvPicPr>
          <p:cNvPr id="69" name="Google Shape;69;p4"/>
          <p:cNvPicPr preferRelativeResize="0"/>
          <p:nvPr/>
        </p:nvPicPr>
        <p:blipFill rotWithShape="1">
          <a:blip r:embed="rId3">
            <a:alphaModFix/>
          </a:blip>
          <a:srcRect t="32266" b="32263"/>
          <a:stretch/>
        </p:blipFill>
        <p:spPr>
          <a:xfrm>
            <a:off x="8287778" y="9719550"/>
            <a:ext cx="1712451" cy="3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0EF75D4F-7778-4242-BBC9-DAC233DFF8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159" y="739822"/>
            <a:ext cx="9489394" cy="630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23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/>
          <p:nvPr/>
        </p:nvSpPr>
        <p:spPr>
          <a:xfrm>
            <a:off x="0" y="0"/>
            <a:ext cx="18294323" cy="1169708"/>
          </a:xfrm>
          <a:custGeom>
            <a:avLst/>
            <a:gdLst/>
            <a:ahLst/>
            <a:cxnLst/>
            <a:rect l="l" t="t" r="r" b="b"/>
            <a:pathLst>
              <a:path w="5189879" h="421137" extrusionOk="0">
                <a:moveTo>
                  <a:pt x="0" y="0"/>
                </a:moveTo>
                <a:lnTo>
                  <a:pt x="5189879" y="0"/>
                </a:lnTo>
                <a:lnTo>
                  <a:pt x="5189879" y="421137"/>
                </a:lnTo>
                <a:lnTo>
                  <a:pt x="0" y="421137"/>
                </a:lnTo>
                <a:close/>
              </a:path>
            </a:pathLst>
          </a:custGeom>
          <a:solidFill>
            <a:srgbClr val="1A1AE8"/>
          </a:solidFill>
          <a:ln>
            <a:noFill/>
          </a:ln>
        </p:spPr>
      </p:sp>
      <p:sp>
        <p:nvSpPr>
          <p:cNvPr id="84" name="Google Shape;84;p6"/>
          <p:cNvSpPr txBox="1"/>
          <p:nvPr/>
        </p:nvSpPr>
        <p:spPr>
          <a:xfrm>
            <a:off x="777600" y="155793"/>
            <a:ext cx="11133300" cy="87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What is Client / Server</a:t>
            </a:r>
            <a:endParaRPr lang="en-US" sz="700" dirty="0"/>
          </a:p>
        </p:txBody>
      </p:sp>
      <p:pic>
        <p:nvPicPr>
          <p:cNvPr id="3074" name="Picture 2" descr="How to convert Client/Server Applications to the Web – 中国军政新闻历史分析">
            <a:extLst>
              <a:ext uri="{FF2B5EF4-FFF2-40B4-BE49-F238E27FC236}">
                <a16:creationId xmlns:a16="http://schemas.microsoft.com/office/drawing/2014/main" id="{89CDA4BD-D060-4391-80BD-FF958EB61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347" y="1358098"/>
            <a:ext cx="14219029" cy="775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260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42435-6D34-4046-B9AB-D1986166E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PHP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7AB60-D28F-4B96-9D20-8BBD14009B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PHP stands for PHP; Hypertext processor (Personal Homepage tools)</a:t>
            </a:r>
          </a:p>
          <a:p>
            <a:r>
              <a:rPr lang="en-US" dirty="0"/>
              <a:t>Server-side language same as ASP</a:t>
            </a:r>
          </a:p>
          <a:p>
            <a:r>
              <a:rPr lang="en-US" dirty="0"/>
              <a:t>Interpreted &amp; Compiled</a:t>
            </a:r>
          </a:p>
          <a:p>
            <a:r>
              <a:rPr lang="en-US" dirty="0"/>
              <a:t>Single threaded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Support Many DB (mainly MySQL)</a:t>
            </a:r>
          </a:p>
        </p:txBody>
      </p:sp>
    </p:spTree>
    <p:extLst>
      <p:ext uri="{BB962C8B-B14F-4D97-AF65-F5344CB8AC3E}">
        <p14:creationId xmlns:p14="http://schemas.microsoft.com/office/powerpoint/2010/main" val="4254576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E7F3-7CD4-4863-8134-22502CB5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D79DE-F408-447C-AA38-6BB6427FC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Apache server</a:t>
            </a:r>
          </a:p>
          <a:p>
            <a:r>
              <a:rPr lang="en-US" dirty="0"/>
              <a:t>IIS</a:t>
            </a:r>
          </a:p>
          <a:p>
            <a:r>
              <a:rPr lang="en-US" dirty="0"/>
              <a:t>WAMP (Windows, Apache, MySQL and </a:t>
            </a:r>
            <a:r>
              <a:rPr lang="en-US" dirty="0" err="1"/>
              <a:t>PHPMyAdmin</a:t>
            </a:r>
            <a:r>
              <a:rPr lang="en-US" dirty="0"/>
              <a:t>)</a:t>
            </a:r>
          </a:p>
          <a:p>
            <a:r>
              <a:rPr lang="en-US" dirty="0"/>
              <a:t>LAMP (Linux, Apache, MySQL and </a:t>
            </a:r>
            <a:r>
              <a:rPr lang="en-US" dirty="0" err="1"/>
              <a:t>PHPMyAdmin</a:t>
            </a:r>
            <a:r>
              <a:rPr lang="en-US" dirty="0"/>
              <a:t>)</a:t>
            </a:r>
          </a:p>
          <a:p>
            <a:r>
              <a:rPr lang="en-US" dirty="0"/>
              <a:t>MAMP (Mac OS, Apache, MySQL and </a:t>
            </a:r>
            <a:r>
              <a:rPr lang="en-US" dirty="0" err="1"/>
              <a:t>PHPMyAdmin</a:t>
            </a:r>
            <a:r>
              <a:rPr lang="en-US" dirty="0"/>
              <a:t>)</a:t>
            </a:r>
          </a:p>
          <a:p>
            <a:r>
              <a:rPr lang="en-US" dirty="0"/>
              <a:t>XAMP (X platform, Apache, MySQL and </a:t>
            </a:r>
            <a:r>
              <a:rPr lang="en-US" dirty="0" err="1"/>
              <a:t>PHPMyAdmin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457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E7F3-7CD4-4863-8134-22502CB5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D79DE-F408-447C-AA38-6BB6427FC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CRUD data from database</a:t>
            </a:r>
          </a:p>
          <a:p>
            <a:r>
              <a:rPr lang="en-US" dirty="0"/>
              <a:t>File handling</a:t>
            </a:r>
          </a:p>
          <a:p>
            <a:r>
              <a:rPr lang="en-US" dirty="0"/>
              <a:t>Can collect form data</a:t>
            </a:r>
          </a:p>
          <a:p>
            <a:r>
              <a:rPr lang="en-US" dirty="0"/>
              <a:t>PHP handles Session and Cookies</a:t>
            </a:r>
          </a:p>
          <a:p>
            <a:r>
              <a:rPr lang="en-US" dirty="0"/>
              <a:t>PHP can encrypt and decrypt data</a:t>
            </a:r>
          </a:p>
          <a:p>
            <a:r>
              <a:rPr lang="en-US" dirty="0"/>
              <a:t>PHP is a Dynamic typed language</a:t>
            </a:r>
          </a:p>
        </p:txBody>
      </p:sp>
    </p:spTree>
    <p:extLst>
      <p:ext uri="{BB962C8B-B14F-4D97-AF65-F5344CB8AC3E}">
        <p14:creationId xmlns:p14="http://schemas.microsoft.com/office/powerpoint/2010/main" val="3845841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1856</Words>
  <Application>Microsoft Office PowerPoint</Application>
  <PresentationFormat>Custom</PresentationFormat>
  <Paragraphs>315</Paragraphs>
  <Slides>49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9" baseType="lpstr">
      <vt:lpstr>Arial</vt:lpstr>
      <vt:lpstr>Montserrat Light</vt:lpstr>
      <vt:lpstr>Calibri Light</vt:lpstr>
      <vt:lpstr>Consolas</vt:lpstr>
      <vt:lpstr>Montserrat</vt:lpstr>
      <vt:lpstr>Verdana</vt:lpstr>
      <vt:lpstr>Calibri</vt:lpstr>
      <vt:lpstr>Open Sans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PHP ?</vt:lpstr>
      <vt:lpstr>Web Server</vt:lpstr>
      <vt:lpstr>PHP Features</vt:lpstr>
      <vt:lpstr>PHP Syntax</vt:lpstr>
      <vt:lpstr>Datatypes</vt:lpstr>
      <vt:lpstr>Variables</vt:lpstr>
      <vt:lpstr>Debugging</vt:lpstr>
      <vt:lpstr>Type functions &amp; Casting</vt:lpstr>
      <vt:lpstr>Falsely values</vt:lpstr>
      <vt:lpstr>Operators</vt:lpstr>
      <vt:lpstr>Conditional statements</vt:lpstr>
      <vt:lpstr>Loops</vt:lpstr>
      <vt:lpstr>Arrays</vt:lpstr>
      <vt:lpstr>Form tag</vt:lpstr>
      <vt:lpstr>Functions</vt:lpstr>
      <vt:lpstr>Datetime</vt:lpstr>
      <vt:lpstr>Datetime</vt:lpstr>
      <vt:lpstr>Datetime</vt:lpstr>
      <vt:lpstr>Files</vt:lpstr>
      <vt:lpstr>Files</vt:lpstr>
      <vt:lpstr>Files</vt:lpstr>
      <vt:lpstr>Files</vt:lpstr>
      <vt:lpstr>PowerPoint Presentation</vt:lpstr>
      <vt:lpstr>Building Blog website (SDLC)</vt:lpstr>
      <vt:lpstr>Traditional SDLC methodologies</vt:lpstr>
      <vt:lpstr>Modern SDLC methodologies</vt:lpstr>
      <vt:lpstr>Building HTML templates with external scripts</vt:lpstr>
      <vt:lpstr>Database concepts</vt:lpstr>
      <vt:lpstr>DB Relations</vt:lpstr>
      <vt:lpstr>Database concepts</vt:lpstr>
      <vt:lpstr>Database (DML)</vt:lpstr>
      <vt:lpstr>MYSQLi and PDO</vt:lpstr>
      <vt:lpstr>MySQLi OOP</vt:lpstr>
      <vt:lpstr>MySQLi Procedural</vt:lpstr>
      <vt:lpstr>PDO (PHP Data Object)</vt:lpstr>
      <vt:lpstr>Insert Data</vt:lpstr>
      <vt:lpstr>Get last Id</vt:lpstr>
      <vt:lpstr>SQL Injection &amp; Prepared statements</vt:lpstr>
      <vt:lpstr>Multi-tier application</vt:lpstr>
      <vt:lpstr>Building Blog</vt:lpstr>
      <vt:lpstr>OOP</vt:lpstr>
      <vt:lpstr>Make it clean</vt:lpstr>
      <vt:lpstr>Laravel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Ramy Ibrahim</cp:lastModifiedBy>
  <cp:revision>36</cp:revision>
  <dcterms:created xsi:type="dcterms:W3CDTF">2006-08-16T00:00:00Z</dcterms:created>
  <dcterms:modified xsi:type="dcterms:W3CDTF">2021-09-14T16:54:37Z</dcterms:modified>
</cp:coreProperties>
</file>